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theme/theme2.xml" ContentType="application/vnd.openxmlformats-officedocument.them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media1.mp4" ContentType="video/unknown"/>
  <Override PartName="/ppt/media/media2.mp4" ContentType="video/unknown"/>
  <Override PartName="/ppt/media/image20.jpeg" ContentType="image/jpeg"/>
  <Override PartName="/ppt/media/image21.jpeg" ContentType="image/jpeg"/>
  <Override PartName="/ppt/media/media3.mp4" ContentType="video/unknown"/>
  <Override PartName="/ppt/media/image22.jpeg" ContentType="image/jpeg"/>
  <Override PartName="/ppt/media/media4.mp4" ContentType="video/unknown"/>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BFF"/>
          </a:solidFill>
        </a:fill>
      </a:tcStyle>
    </a:wholeTbl>
    <a:band2H>
      <a:tcTxStyle b="def" i="def"/>
      <a:tcStyle>
        <a:tcBdr/>
        <a:fill>
          <a:solidFill>
            <a:srgbClr val="E8EE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7" name="Shape 167"/>
          <p:cNvSpPr/>
          <p:nvPr>
            <p:ph type="sldImg"/>
          </p:nvPr>
        </p:nvSpPr>
        <p:spPr>
          <a:xfrm>
            <a:off x="1143000" y="685800"/>
            <a:ext cx="4572000" cy="3429000"/>
          </a:xfrm>
          <a:prstGeom prst="rect">
            <a:avLst/>
          </a:prstGeom>
        </p:spPr>
        <p:txBody>
          <a:bodyPr/>
          <a:lstStyle/>
          <a:p>
            <a:pPr/>
          </a:p>
        </p:txBody>
      </p:sp>
      <p:sp>
        <p:nvSpPr>
          <p:cNvPr id="168" name="Shape 1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Full">
    <p:spTree>
      <p:nvGrpSpPr>
        <p:cNvPr id="1" name=""/>
        <p:cNvGrpSpPr/>
        <p:nvPr/>
      </p:nvGrpSpPr>
      <p:grpSpPr>
        <a:xfrm>
          <a:off x="0" y="0"/>
          <a:ext cx="0" cy="0"/>
          <a:chOff x="0" y="0"/>
          <a:chExt cx="0" cy="0"/>
        </a:xfrm>
      </p:grpSpPr>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I-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V-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V-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V-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Plai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Generic-Afric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ntro-School-Sid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2" name="Shape 140"/>
          <p:cNvSpPr txBox="1"/>
          <p:nvPr/>
        </p:nvSpPr>
        <p:spPr>
          <a:xfrm>
            <a:off x="136187" y="145560"/>
            <a:ext cx="9552562" cy="333086"/>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FFFF"/>
                </a:solidFill>
              </a:defRPr>
            </a:pPr>
            <a:r>
              <a:t>Intro	</a:t>
            </a:r>
            <a:r>
              <a:rPr>
                <a:solidFill>
                  <a:srgbClr val="BFBFBF"/>
                </a:solidFill>
              </a:rPr>
              <a:t>I. Who is Responsible?	II. Conflicts	III. Surveillance	IV. Solutions</a:t>
            </a:r>
          </a:p>
        </p:txBody>
      </p:sp>
      <p:sp>
        <p:nvSpPr>
          <p:cNvPr id="133" name="Shape 141"/>
          <p:cNvSpPr/>
          <p:nvPr/>
        </p:nvSpPr>
        <p:spPr>
          <a:xfrm>
            <a:off x="136185" y="534683"/>
            <a:ext cx="11868741" cy="2"/>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ntro-Plain">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41" name="Shape 149"/>
          <p:cNvSpPr/>
          <p:nvPr/>
        </p:nvSpPr>
        <p:spPr>
          <a:xfrm>
            <a:off x="237787" y="132859"/>
            <a:ext cx="9552562" cy="339436"/>
          </a:xfrm>
          <a:prstGeom prst="rect">
            <a:avLst/>
          </a:prstGeom>
          <a:ln w="6350">
            <a:solidFill>
              <a:schemeClr val="accent5"/>
            </a:solidFill>
            <a:miter/>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FFFF"/>
                </a:solidFill>
              </a:defRPr>
            </a:pPr>
            <a:r>
              <a:t>Intro	</a:t>
            </a:r>
            <a:r>
              <a:rPr>
                <a:solidFill>
                  <a:schemeClr val="accent4">
                    <a:lumOff val="25000"/>
                  </a:schemeClr>
                </a:solidFill>
              </a:rPr>
              <a:t>I. Who is Responsible?	II. Conflicts	III. Surveillance	IV. Solutions</a:t>
            </a:r>
          </a:p>
        </p:txBody>
      </p:sp>
      <p:sp>
        <p:nvSpPr>
          <p:cNvPr id="142" name="Shape 150"/>
          <p:cNvSpPr/>
          <p:nvPr/>
        </p:nvSpPr>
        <p:spPr>
          <a:xfrm>
            <a:off x="136185" y="534683"/>
            <a:ext cx="11868741" cy="2"/>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xfrm>
            <a:off x="10099618"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157" name="Shape 164"/>
          <p:cNvSpPr/>
          <p:nvPr>
            <p:ph type="pic" idx="13"/>
          </p:nvPr>
        </p:nvSpPr>
        <p:spPr>
          <a:xfrm>
            <a:off x="1524000" y="0"/>
            <a:ext cx="9144000" cy="6858000"/>
          </a:xfrm>
          <a:prstGeom prst="rect">
            <a:avLst/>
          </a:prstGeom>
        </p:spPr>
        <p:txBody>
          <a:bodyPr lIns="91439" tIns="45719" rIns="91439" bIns="45719"/>
          <a:lstStyle/>
          <a:p>
            <a:pPr/>
          </a:p>
        </p:txBody>
      </p:sp>
      <p:sp>
        <p:nvSpPr>
          <p:cNvPr id="158" name="Body Level One…"/>
          <p:cNvSpPr txBox="1"/>
          <p:nvPr>
            <p:ph type="body" sz="quarter" idx="1"/>
          </p:nvPr>
        </p:nvSpPr>
        <p:spPr>
          <a:xfrm>
            <a:off x="1809750" y="4317815"/>
            <a:ext cx="8572500" cy="187"/>
          </a:xfrm>
          <a:prstGeom prst="rect">
            <a:avLst/>
          </a:prstGeom>
          <a:ln w="25400">
            <a:solidFill>
              <a:srgbClr val="A6AAA9"/>
            </a:solidFill>
          </a:ln>
        </p:spPr>
        <p:txBody>
          <a:bodyPr lIns="35717" tIns="35717" rIns="35717" bIns="35717" anchor="ctr">
            <a:normAutofit fontScale="100000" lnSpcReduction="0"/>
          </a:bodyPr>
          <a:lstStyle>
            <a:lvl1pPr marL="2876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1pPr>
            <a:lvl2pPr marL="7321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2pPr>
            <a:lvl3pPr marL="1176617" indent="-287617"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3pPr>
            <a:lvl4pPr marL="1621117" indent="-287617"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4pPr>
            <a:lvl5pPr marL="2065616" indent="-287616" defTabSz="410764">
              <a:lnSpc>
                <a:spcPct val="100000"/>
              </a:lnSpc>
              <a:spcBef>
                <a:spcPts val="1900"/>
              </a:spcBef>
              <a:buClr>
                <a:srgbClr val="39A3D5"/>
              </a:buClr>
              <a:buSzPct val="104999"/>
              <a:buFont typeface="Avenir Next"/>
              <a:buChar char="‣"/>
              <a:defRPr sz="22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59" name="Title Text"/>
          <p:cNvSpPr txBox="1"/>
          <p:nvPr>
            <p:ph type="title"/>
          </p:nvPr>
        </p:nvSpPr>
        <p:spPr>
          <a:xfrm>
            <a:off x="1809750" y="4518421"/>
            <a:ext cx="8572500" cy="1902026"/>
          </a:xfrm>
          <a:prstGeom prst="rect">
            <a:avLst/>
          </a:prstGeom>
        </p:spPr>
        <p:txBody>
          <a:bodyPr lIns="35717" tIns="35717" rIns="35717" bIns="35717" anchor="t">
            <a:normAutofit fontScale="100000" lnSpcReduction="0"/>
          </a:bodyPr>
          <a:lstStyle>
            <a:lvl1pPr defTabSz="410764">
              <a:lnSpc>
                <a:spcPct val="80000"/>
              </a:lnSpc>
              <a:defRPr cap="all" sz="11800">
                <a:solidFill>
                  <a:srgbClr val="34A5DA"/>
                </a:solidFill>
                <a:latin typeface="DIN Condensed"/>
                <a:ea typeface="DIN Condensed"/>
                <a:cs typeface="DIN Condensed"/>
                <a:sym typeface="DIN Condensed"/>
              </a:defRPr>
            </a:lvl1pPr>
          </a:lstStyle>
          <a:p>
            <a:pPr/>
            <a:r>
              <a:t>Title Text</a:t>
            </a:r>
          </a:p>
        </p:txBody>
      </p:sp>
      <p:sp>
        <p:nvSpPr>
          <p:cNvPr id="160" name="Shape 167"/>
          <p:cNvSpPr/>
          <p:nvPr>
            <p:ph type="body" sz="quarter" idx="14"/>
          </p:nvPr>
        </p:nvSpPr>
        <p:spPr>
          <a:xfrm>
            <a:off x="1809750" y="3000374"/>
            <a:ext cx="8572500" cy="1268018"/>
          </a:xfrm>
          <a:prstGeom prst="rect">
            <a:avLst/>
          </a:prstGeom>
        </p:spPr>
        <p:txBody>
          <a:bodyPr lIns="35717" tIns="35717" rIns="35717" bIns="35717" anchor="b">
            <a:normAutofit fontScale="100000" lnSpcReduction="0"/>
          </a:bodyPr>
          <a:lstStyle/>
          <a:p>
            <a:pPr/>
          </a:p>
        </p:txBody>
      </p:sp>
      <p:sp>
        <p:nvSpPr>
          <p:cNvPr id="161" name="Slide Number"/>
          <p:cNvSpPr txBox="1"/>
          <p:nvPr>
            <p:ph type="sldNum" sz="quarter" idx="2"/>
          </p:nvPr>
        </p:nvSpPr>
        <p:spPr>
          <a:xfrm>
            <a:off x="10105116" y="303609"/>
            <a:ext cx="279201" cy="312737"/>
          </a:xfrm>
          <a:prstGeom prst="rect">
            <a:avLst/>
          </a:prstGeom>
        </p:spPr>
        <p:txBody>
          <a:bodyPr lIns="35717" tIns="35717" rIns="35717" bIns="35717" anchor="t"/>
          <a:lstStyle>
            <a:lvl1pPr defTabSz="410764">
              <a:lnSpc>
                <a:spcPct val="80000"/>
              </a:lnSpc>
              <a:defRPr sz="16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1986">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Syringe-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I-Plain">
    <p:bg>
      <p:bgPr>
        <a:gradFill flip="none" rotWithShape="1">
          <a:gsLst>
            <a:gs pos="11254">
              <a:srgbClr val="89B4FF"/>
            </a:gs>
            <a:gs pos="100000">
              <a:srgbClr val="2C0AFA"/>
            </a:gs>
          </a:gsLst>
          <a:path path="circle">
            <a:fillToRect l="50000" t="50000" r="50000" b="50000"/>
          </a:path>
        </a:gradFill>
      </p:bgPr>
    </p:bg>
    <p:spTree>
      <p:nvGrpSpPr>
        <p:cNvPr id="1" name=""/>
        <p:cNvGrpSpPr/>
        <p:nvPr/>
      </p:nvGrpSpPr>
      <p:grpSpPr>
        <a:xfrm>
          <a:off x="0" y="0"/>
          <a:ext cx="0" cy="0"/>
          <a:chOff x="0" y="0"/>
          <a:chExt cx="0" cy="0"/>
        </a:xfrm>
      </p:grpSpPr>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I-Ful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III-S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3"/>
          <p:cNvSpPr txBox="1"/>
          <p:nvPr/>
        </p:nvSpPr>
        <p:spPr>
          <a:xfrm>
            <a:off x="136187" y="145560"/>
            <a:ext cx="9552562" cy="333086"/>
          </a:xfrm>
          <a:prstGeom prst="rect">
            <a:avLst/>
          </a:prstGeom>
          <a:ln w="12700">
            <a:miter lim="400000"/>
          </a:ln>
          <a:effectLst>
            <a:outerShdw sx="100000" sy="100000" kx="0" ky="0" algn="b" rotWithShape="0" blurRad="50800" dist="76200" dir="2700000">
              <a:srgbClr val="000000">
                <a:alpha val="3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a:defRPr>
                <a:solidFill>
                  <a:schemeClr val="accent4">
                    <a:lumOff val="25000"/>
                  </a:schemeClr>
                </a:solidFill>
              </a:defRPr>
            </a:pPr>
            <a:r>
              <a:t>Intro</a:t>
            </a:r>
            <a:r>
              <a:rPr>
                <a:solidFill>
                  <a:srgbClr val="FFFFFF"/>
                </a:solidFill>
              </a:rPr>
              <a:t>	I. Who is Responsible?</a:t>
            </a:r>
            <a:r>
              <a:rPr>
                <a:solidFill>
                  <a:srgbClr val="D9D9D9"/>
                </a:solidFill>
              </a:rPr>
              <a:t>	</a:t>
            </a:r>
            <a:r>
              <a:t>II. Conflicts	III. Surveillance	IV. Solutions</a:t>
            </a:r>
          </a:p>
        </p:txBody>
      </p:sp>
      <p:sp>
        <p:nvSpPr>
          <p:cNvPr id="3" name="Shape 4"/>
          <p:cNvSpPr/>
          <p:nvPr/>
        </p:nvSpPr>
        <p:spPr>
          <a:xfrm>
            <a:off x="136185" y="534683"/>
            <a:ext cx="11868741" cy="2"/>
          </a:xfrm>
          <a:prstGeom prst="line">
            <a:avLst/>
          </a:prstGeom>
          <a:ln w="12700">
            <a:solidFill>
              <a:schemeClr val="accent1"/>
            </a:solidFill>
            <a:miter/>
          </a:ln>
          <a:effectLst>
            <a:outerShdw sx="100000" sy="100000" kx="0" ky="0" algn="b" rotWithShape="0" blurRad="50800" dist="76200" dir="2700000">
              <a:srgbClr val="000000">
                <a:alpha val="40000"/>
              </a:srgbClr>
            </a:outerShdw>
          </a:effectLst>
        </p:spPr>
        <p:txBody>
          <a:bodyPr lIns="45718" tIns="45718" rIns="45718" bIns="45718"/>
          <a:lstStyle/>
          <a:p>
            <a:pPr/>
          </a:p>
        </p:txBody>
      </p:sp>
      <p:sp>
        <p:nvSpPr>
          <p:cNvPr id="4" name="Title Text"/>
          <p:cNvSpPr txBox="1"/>
          <p:nvPr>
            <p:ph type="title"/>
          </p:nvPr>
        </p:nvSpPr>
        <p:spPr>
          <a:xfrm>
            <a:off x="1826683" y="769937"/>
            <a:ext cx="9753601" cy="16684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lstStyle/>
          <a:p>
            <a:pPr/>
            <a:r>
              <a:t>Title Text</a:t>
            </a:r>
          </a:p>
        </p:txBody>
      </p:sp>
      <p:sp>
        <p:nvSpPr>
          <p:cNvPr id="5" name="Body Level One…"/>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1746302" y="58411"/>
            <a:ext cx="258622" cy="248303"/>
          </a:xfrm>
          <a:prstGeom prst="rect">
            <a:avLst/>
          </a:prstGeom>
          <a:ln w="12700">
            <a:miter lim="400000"/>
          </a:ln>
        </p:spPr>
        <p:txBody>
          <a:bodyPr wrap="none"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50800" dist="76200" dir="2700000">
              <a:srgbClr val="000000">
                <a:alpha val="40000"/>
              </a:srgbClr>
            </a:outerShdw>
          </a:effectLst>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2.tif"/><Relationship Id="rId6" Type="http://schemas.openxmlformats.org/officeDocument/2006/relationships/image" Target="../media/image13.tif"/><Relationship Id="rId7" Type="http://schemas.openxmlformats.org/officeDocument/2006/relationships/image" Target="../media/image14.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5.tif"/><Relationship Id="rId5" Type="http://schemas.openxmlformats.org/officeDocument/2006/relationships/image" Target="../media/image20.png"/><Relationship Id="rId6" Type="http://schemas.openxmlformats.org/officeDocument/2006/relationships/image" Target="../media/image16.tif"/><Relationship Id="rId7" Type="http://schemas.openxmlformats.org/officeDocument/2006/relationships/image" Target="../media/image17.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18.tif"/><Relationship Id="rId4" Type="http://schemas.openxmlformats.org/officeDocument/2006/relationships/image" Target="../media/image19.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 Id="rId3" Type="http://schemas.openxmlformats.org/officeDocument/2006/relationships/image" Target="../media/image20.tif"/><Relationship Id="rId4" Type="http://schemas.openxmlformats.org/officeDocument/2006/relationships/image" Target="../media/image2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24.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png"/><Relationship Id="rId3" Type="http://schemas.openxmlformats.org/officeDocument/2006/relationships/image" Target="../media/image25.tif"/><Relationship Id="rId4" Type="http://schemas.openxmlformats.org/officeDocument/2006/relationships/image" Target="../media/image26.tif"/><Relationship Id="rId5" Type="http://schemas.openxmlformats.org/officeDocument/2006/relationships/image" Target="../media/image27.tif"/><Relationship Id="rId6" Type="http://schemas.openxmlformats.org/officeDocument/2006/relationships/image" Target="../media/image28.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41.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31.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 Id="rId3" Type="http://schemas.openxmlformats.org/officeDocument/2006/relationships/image" Target="../media/image32.tif"/><Relationship Id="rId4" Type="http://schemas.openxmlformats.org/officeDocument/2006/relationships/image" Target="../media/image33.tif"/><Relationship Id="rId5" Type="http://schemas.openxmlformats.org/officeDocument/2006/relationships/image" Target="../media/image34.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35.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6.png"/><Relationship Id="rId3" Type="http://schemas.openxmlformats.org/officeDocument/2006/relationships/image" Target="../media/image36.tif"/><Relationship Id="rId4" Type="http://schemas.openxmlformats.org/officeDocument/2006/relationships/image" Target="../media/image37.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4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png"/><Relationship Id="rId14" Type="http://schemas.openxmlformats.org/officeDocument/2006/relationships/image" Target="../media/image61.png"/><Relationship Id="rId15" Type="http://schemas.openxmlformats.org/officeDocument/2006/relationships/image" Target="../media/image62.png"/><Relationship Id="rId16" Type="http://schemas.openxmlformats.org/officeDocument/2006/relationships/image" Target="../media/image63.png"/><Relationship Id="rId17" Type="http://schemas.openxmlformats.org/officeDocument/2006/relationships/image" Target="../media/image64.png"/><Relationship Id="rId18" Type="http://schemas.openxmlformats.org/officeDocument/2006/relationships/image" Target="../media/image65.png"/><Relationship Id="rId19" Type="http://schemas.openxmlformats.org/officeDocument/2006/relationships/image" Target="../media/image66.png"/><Relationship Id="rId20" Type="http://schemas.openxmlformats.org/officeDocument/2006/relationships/image" Target="../media/image67.png"/><Relationship Id="rId21" Type="http://schemas.openxmlformats.org/officeDocument/2006/relationships/image" Target="../media/image6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67.png"/><Relationship Id="rId8" Type="http://schemas.openxmlformats.org/officeDocument/2006/relationships/image" Target="../media/image7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38.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 Id="rId3" Type="http://schemas.openxmlformats.org/officeDocument/2006/relationships/image" Target="../media/image27.jpeg"/><Relationship Id="rId4" Type="http://schemas.openxmlformats.org/officeDocument/2006/relationships/image" Target="../media/image7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1254">
              <a:srgbClr val="89B4FF"/>
            </a:gs>
            <a:gs pos="78028">
              <a:srgbClr val="1F06B5"/>
            </a:gs>
          </a:gsLst>
          <a:path path="circle">
            <a:fillToRect l="50000" t="50000" r="50000" b="50000"/>
          </a:path>
        </a:gradFill>
      </p:bgPr>
    </p:bg>
    <p:spTree>
      <p:nvGrpSpPr>
        <p:cNvPr id="1" name=""/>
        <p:cNvGrpSpPr/>
        <p:nvPr/>
      </p:nvGrpSpPr>
      <p:grpSpPr>
        <a:xfrm>
          <a:off x="0" y="0"/>
          <a:ext cx="0" cy="0"/>
          <a:chOff x="0" y="0"/>
          <a:chExt cx="0" cy="0"/>
        </a:xfrm>
      </p:grpSpPr>
      <p:sp>
        <p:nvSpPr>
          <p:cNvPr id="170" name="Shape 177"/>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 name="Shape 178"/>
          <p:cNvSpPr txBox="1"/>
          <p:nvPr/>
        </p:nvSpPr>
        <p:spPr>
          <a:xfrm>
            <a:off x="634708" y="1045426"/>
            <a:ext cx="3510318"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4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DEL BIGTREE</a:t>
            </a:r>
          </a:p>
        </p:txBody>
      </p:sp>
      <p:sp>
        <p:nvSpPr>
          <p:cNvPr id="172" name="Shape 179"/>
          <p:cNvSpPr txBox="1"/>
          <p:nvPr/>
        </p:nvSpPr>
        <p:spPr>
          <a:xfrm>
            <a:off x="1647186" y="3021197"/>
            <a:ext cx="8796786" cy="802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4700">
                <a:solidFill>
                  <a:srgbClr val="FFFB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Vaccines: Science vs. Religion</a:t>
            </a:r>
          </a:p>
        </p:txBody>
      </p:sp>
      <p:sp>
        <p:nvSpPr>
          <p:cNvPr id="173" name="Shape 180"/>
          <p:cNvSpPr txBox="1"/>
          <p:nvPr/>
        </p:nvSpPr>
        <p:spPr>
          <a:xfrm>
            <a:off x="8342630" y="5935980"/>
            <a:ext cx="3373651"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Courier"/>
                <a:ea typeface="Courier"/>
                <a:cs typeface="Courier"/>
                <a:sym typeface="Courier"/>
              </a:defRPr>
            </a:lvl1pPr>
          </a:lstStyle>
          <a:p>
            <a:pPr/>
            <a:r>
              <a:t>@HighWireTalk</a:t>
            </a:r>
          </a:p>
        </p:txBody>
      </p:sp>
      <p:sp>
        <p:nvSpPr>
          <p:cNvPr id="174" name="Shape 181"/>
          <p:cNvSpPr txBox="1"/>
          <p:nvPr/>
        </p:nvSpPr>
        <p:spPr>
          <a:xfrm>
            <a:off x="8329930" y="5402580"/>
            <a:ext cx="2870649" cy="599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300">
                <a:solidFill>
                  <a:srgbClr val="00FDFF"/>
                </a:solidFill>
                <a:effectLst>
                  <a:outerShdw sx="100000" sy="100000" kx="0" ky="0" algn="b" rotWithShape="0" blurRad="50800" dist="76200" dir="2700000">
                    <a:srgbClr val="000000">
                      <a:alpha val="40000"/>
                    </a:srgbClr>
                  </a:outerShdw>
                </a:effectLst>
                <a:latin typeface="Courier"/>
                <a:ea typeface="Courier"/>
                <a:cs typeface="Courier"/>
                <a:sym typeface="Courier"/>
              </a:defRPr>
            </a:lvl1pPr>
          </a:lstStyle>
          <a:p>
            <a:pPr/>
            <a:r>
              <a:t>@DelBigtree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29" name="Shape 221"/>
          <p:cNvSpPr txBox="1"/>
          <p:nvPr>
            <p:ph type="sldNum" sz="quarter" idx="4294967295"/>
          </p:nvPr>
        </p:nvSpPr>
        <p:spPr>
          <a:xfrm>
            <a:off x="11746302" y="58411"/>
            <a:ext cx="258623"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0" name="Shape 222"/>
          <p:cNvSpPr/>
          <p:nvPr/>
        </p:nvSpPr>
        <p:spPr>
          <a:xfrm>
            <a:off x="2297915" y="4557776"/>
            <a:ext cx="894082" cy="731522"/>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31" name="Shape 223"/>
          <p:cNvSpPr/>
          <p:nvPr/>
        </p:nvSpPr>
        <p:spPr>
          <a:xfrm>
            <a:off x="3715413" y="1692654"/>
            <a:ext cx="894082" cy="3596644"/>
          </a:xfrm>
          <a:prstGeom prst="rect">
            <a:avLst/>
          </a:prstGeom>
          <a:solidFill>
            <a:srgbClr val="FFFF00"/>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32" name="Shape 224"/>
          <p:cNvSpPr/>
          <p:nvPr/>
        </p:nvSpPr>
        <p:spPr>
          <a:xfrm>
            <a:off x="6835116" y="4405376"/>
            <a:ext cx="894082" cy="883922"/>
          </a:xfrm>
          <a:prstGeom prst="rect">
            <a:avLst/>
          </a:prstGeom>
          <a:solidFill>
            <a:srgbClr val="CCCCCC"/>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33" name="Shape 225"/>
          <p:cNvSpPr/>
          <p:nvPr/>
        </p:nvSpPr>
        <p:spPr>
          <a:xfrm>
            <a:off x="8277400" y="1692654"/>
            <a:ext cx="894082" cy="3596644"/>
          </a:xfrm>
          <a:prstGeom prst="rect">
            <a:avLst/>
          </a:prstGeom>
          <a:solidFill>
            <a:srgbClr val="F734F7"/>
          </a:solidFill>
          <a:ln w="12700">
            <a:miter lim="400000"/>
          </a:ln>
          <a:effectLst>
            <a:outerShdw sx="100000" sy="100000" kx="0" ky="0" algn="b" rotWithShape="0" blurRad="76200" dist="76200" dir="2700000">
              <a:srgbClr val="000000">
                <a:alpha val="70000"/>
              </a:srgbClr>
            </a:outerShdw>
          </a:effectLst>
        </p:spPr>
        <p:txBody>
          <a:bodyPr lIns="45718" tIns="45718" rIns="45718" bIns="45718" anchor="ctr"/>
          <a:lstStyle/>
          <a:p>
            <a:pPr algn="ctr">
              <a:defRPr>
                <a:solidFill>
                  <a:srgbClr val="FFFFFF"/>
                </a:solidFill>
              </a:defRPr>
            </a:pPr>
          </a:p>
        </p:txBody>
      </p:sp>
      <p:sp>
        <p:nvSpPr>
          <p:cNvPr id="234" name="Shape 226"/>
          <p:cNvSpPr txBox="1"/>
          <p:nvPr/>
        </p:nvSpPr>
        <p:spPr>
          <a:xfrm>
            <a:off x="2469894" y="5411216"/>
            <a:ext cx="480228"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11</a:t>
            </a:r>
          </a:p>
        </p:txBody>
      </p:sp>
      <p:sp>
        <p:nvSpPr>
          <p:cNvPr id="235" name="Shape 227"/>
          <p:cNvSpPr txBox="1"/>
          <p:nvPr/>
        </p:nvSpPr>
        <p:spPr>
          <a:xfrm>
            <a:off x="3912615" y="5411216"/>
            <a:ext cx="49967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54</a:t>
            </a:r>
          </a:p>
        </p:txBody>
      </p:sp>
      <p:sp>
        <p:nvSpPr>
          <p:cNvPr id="236" name="Shape 228"/>
          <p:cNvSpPr txBox="1"/>
          <p:nvPr/>
        </p:nvSpPr>
        <p:spPr>
          <a:xfrm>
            <a:off x="6757416" y="5411216"/>
            <a:ext cx="111242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12.8%</a:t>
            </a:r>
          </a:p>
        </p:txBody>
      </p:sp>
      <p:sp>
        <p:nvSpPr>
          <p:cNvPr id="237" name="Shape 229"/>
          <p:cNvSpPr txBox="1"/>
          <p:nvPr/>
        </p:nvSpPr>
        <p:spPr>
          <a:xfrm>
            <a:off x="8318720" y="5411216"/>
            <a:ext cx="815860"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54%</a:t>
            </a:r>
          </a:p>
        </p:txBody>
      </p:sp>
      <p:sp>
        <p:nvSpPr>
          <p:cNvPr id="238" name="Shape 230"/>
          <p:cNvSpPr txBox="1"/>
          <p:nvPr/>
        </p:nvSpPr>
        <p:spPr>
          <a:xfrm>
            <a:off x="2139668" y="5855847"/>
            <a:ext cx="1147498"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1986 schedule</a:t>
            </a:r>
          </a:p>
        </p:txBody>
      </p:sp>
      <p:sp>
        <p:nvSpPr>
          <p:cNvPr id="239" name="Shape 231"/>
          <p:cNvSpPr txBox="1"/>
          <p:nvPr/>
        </p:nvSpPr>
        <p:spPr>
          <a:xfrm>
            <a:off x="6603238" y="5855847"/>
            <a:ext cx="1294652"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400">
                <a:solidFill>
                  <a:schemeClr val="accent4">
                    <a:lumOff val="25000"/>
                  </a:schemeClr>
                </a:solidFill>
                <a:effectLst>
                  <a:outerShdw sx="100000" sy="100000" kx="0" ky="0" algn="b" rotWithShape="0" blurRad="76200" dist="76200" dir="2700000">
                    <a:srgbClr val="000000">
                      <a:alpha val="70000"/>
                    </a:srgbClr>
                  </a:outerShdw>
                </a:effectLst>
              </a:defRPr>
            </a:pPr>
            <a:r>
              <a:t>1986</a:t>
            </a:r>
            <a:r>
              <a:rPr>
                <a:solidFill>
                  <a:srgbClr val="A6A6A6"/>
                </a:solidFill>
              </a:rPr>
              <a:t> </a:t>
            </a:r>
            <a:r>
              <a:t>prevalence</a:t>
            </a:r>
          </a:p>
        </p:txBody>
      </p:sp>
      <p:sp>
        <p:nvSpPr>
          <p:cNvPr id="240" name="Shape 232"/>
          <p:cNvSpPr txBox="1"/>
          <p:nvPr/>
        </p:nvSpPr>
        <p:spPr>
          <a:xfrm>
            <a:off x="8028930" y="5855847"/>
            <a:ext cx="1294652"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2011 prevalence</a:t>
            </a:r>
          </a:p>
        </p:txBody>
      </p:sp>
      <p:sp>
        <p:nvSpPr>
          <p:cNvPr id="241" name="Shape 233"/>
          <p:cNvSpPr txBox="1"/>
          <p:nvPr/>
        </p:nvSpPr>
        <p:spPr>
          <a:xfrm>
            <a:off x="3524260" y="5855847"/>
            <a:ext cx="1147498"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400">
                <a:solidFill>
                  <a:schemeClr val="accent4">
                    <a:lumOff val="25000"/>
                  </a:schemeClr>
                </a:solidFill>
                <a:effectLst>
                  <a:outerShdw sx="100000" sy="100000" kx="0" ky="0" algn="b" rotWithShape="0" blurRad="76200" dist="76200" dir="2700000">
                    <a:srgbClr val="000000">
                      <a:alpha val="70000"/>
                    </a:srgbClr>
                  </a:outerShdw>
                </a:effectLst>
              </a:defRPr>
            </a:lvl1pPr>
          </a:lstStyle>
          <a:p>
            <a:pPr/>
            <a:r>
              <a:t>2017 schedule</a:t>
            </a:r>
          </a:p>
        </p:txBody>
      </p:sp>
      <p:sp>
        <p:nvSpPr>
          <p:cNvPr id="242" name="Shape 234"/>
          <p:cNvSpPr txBox="1"/>
          <p:nvPr/>
        </p:nvSpPr>
        <p:spPr>
          <a:xfrm>
            <a:off x="1967041" y="752185"/>
            <a:ext cx="3787636"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Number of Childhood Vaccine</a:t>
            </a:r>
          </a:p>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Injections Administered</a:t>
            </a:r>
          </a:p>
        </p:txBody>
      </p:sp>
      <p:sp>
        <p:nvSpPr>
          <p:cNvPr id="243" name="Shape 235"/>
          <p:cNvSpPr txBox="1"/>
          <p:nvPr/>
        </p:nvSpPr>
        <p:spPr>
          <a:xfrm>
            <a:off x="5981739" y="766324"/>
            <a:ext cx="5500164"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Childhood Chronic Illness &amp; </a:t>
            </a:r>
          </a:p>
          <a:p>
            <a:pPr algn="ctr">
              <a:defRPr b="1" sz="2000">
                <a:solidFill>
                  <a:srgbClr val="F2F2F2"/>
                </a:solidFill>
                <a:effectLst>
                  <a:outerShdw sx="100000" sy="100000" kx="0" ky="0" algn="b" rotWithShape="0" blurRad="76200" dist="76200" dir="2700000">
                    <a:srgbClr val="000000">
                      <a:alpha val="70000"/>
                    </a:srgbClr>
                  </a:outerShdw>
                </a:effectLst>
                <a:latin typeface="+mj-lt"/>
                <a:ea typeface="+mj-ea"/>
                <a:cs typeface="+mj-cs"/>
                <a:sym typeface="Helvetica"/>
              </a:defRPr>
            </a:pPr>
            <a:r>
              <a:t>Developmental Disability Prevalence</a:t>
            </a:r>
          </a:p>
        </p:txBody>
      </p:sp>
      <p:sp>
        <p:nvSpPr>
          <p:cNvPr id="244" name="Shape 236"/>
          <p:cNvSpPr txBox="1"/>
          <p:nvPr/>
        </p:nvSpPr>
        <p:spPr>
          <a:xfrm>
            <a:off x="5910626" y="6439504"/>
            <a:ext cx="6094300" cy="400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†Bethel et. al, 2011, </a:t>
            </a:r>
            <a:r>
              <a:rPr i="1">
                <a:latin typeface="+mj-lt"/>
                <a:ea typeface="+mj-ea"/>
                <a:cs typeface="+mj-cs"/>
                <a:sym typeface="Helvetica"/>
              </a:rPr>
              <a:t>A National and State Profile of Leading Health Problems and Health Care Quality for US Children: Key Insurance Disparities and Across-State Variations</a:t>
            </a:r>
            <a:r>
              <a:t>, Academic Pediatrics.</a:t>
            </a:r>
          </a:p>
        </p:txBody>
      </p:sp>
      <p:sp>
        <p:nvSpPr>
          <p:cNvPr id="245" name="Shape 237"/>
          <p:cNvSpPr txBox="1"/>
          <p:nvPr/>
        </p:nvSpPr>
        <p:spPr>
          <a:xfrm>
            <a:off x="48234" y="6439504"/>
            <a:ext cx="5648480" cy="2334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 Cleave et. al, 2010, </a:t>
            </a:r>
            <a:r>
              <a:rPr i="1">
                <a:latin typeface="+mj-lt"/>
                <a:ea typeface="+mj-ea"/>
                <a:cs typeface="+mj-cs"/>
                <a:sym typeface="Helvetica"/>
              </a:rPr>
              <a:t>Dynamics of Obesity and Chronic Health Conditions Among Children and Youth</a:t>
            </a:r>
            <a:r>
              <a:t>, JAMA.</a:t>
            </a:r>
          </a:p>
        </p:txBody>
      </p:sp>
      <p:sp>
        <p:nvSpPr>
          <p:cNvPr id="246" name="Shape 238"/>
          <p:cNvSpPr txBox="1"/>
          <p:nvPr/>
        </p:nvSpPr>
        <p:spPr>
          <a:xfrm>
            <a:off x="7652363" y="5411216"/>
            <a:ext cx="205342" cy="30059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600">
                <a:solidFill>
                  <a:srgbClr val="BFBFBF"/>
                </a:solidFill>
                <a:effectLst>
                  <a:outerShdw sx="100000" sy="100000" kx="0" ky="0" algn="b" rotWithShape="0" blurRad="50800" dist="38100" dir="2700000">
                    <a:srgbClr val="000000">
                      <a:alpha val="40000"/>
                    </a:srgbClr>
                  </a:outerShdw>
                </a:effectLst>
              </a:defRPr>
            </a:lvl1pPr>
          </a:lstStyle>
          <a:p>
            <a:pPr/>
            <a:r>
              <a:t>*</a:t>
            </a:r>
          </a:p>
        </p:txBody>
      </p:sp>
      <p:sp>
        <p:nvSpPr>
          <p:cNvPr id="247" name="Shape 239"/>
          <p:cNvSpPr txBox="1"/>
          <p:nvPr/>
        </p:nvSpPr>
        <p:spPr>
          <a:xfrm>
            <a:off x="8939958" y="5373740"/>
            <a:ext cx="217992"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BFBFBF"/>
                </a:solidFill>
                <a:effectLst>
                  <a:outerShdw sx="100000" sy="100000" kx="0" ky="0" algn="b" rotWithShape="0" blurRad="76200" dist="38100" dir="2700000">
                    <a:srgbClr val="000000">
                      <a:alpha val="70000"/>
                    </a:srgbClr>
                  </a:outerShdw>
                </a:effectLst>
              </a:defRPr>
            </a:lvl1pPr>
          </a:lstStyle>
          <a:p>
            <a:pPr/>
            <a:r>
              <a: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89B4FF"/>
            </a:gs>
            <a:gs pos="69559">
              <a:srgbClr val="3700C8"/>
            </a:gs>
          </a:gsLst>
          <a:path path="circle">
            <a:fillToRect l="50000" t="50000" r="50000" b="50000"/>
          </a:path>
        </a:gradFill>
      </p:bgPr>
    </p:bg>
    <p:spTree>
      <p:nvGrpSpPr>
        <p:cNvPr id="1" name=""/>
        <p:cNvGrpSpPr/>
        <p:nvPr/>
      </p:nvGrpSpPr>
      <p:grpSpPr>
        <a:xfrm>
          <a:off x="0" y="0"/>
          <a:ext cx="0" cy="0"/>
          <a:chOff x="0" y="0"/>
          <a:chExt cx="0" cy="0"/>
        </a:xfrm>
      </p:grpSpPr>
      <p:sp>
        <p:nvSpPr>
          <p:cNvPr id="249" name="Shape 241"/>
          <p:cNvSpPr txBox="1"/>
          <p:nvPr>
            <p:ph type="sldNum" sz="quarter" idx="4294967295"/>
          </p:nvPr>
        </p:nvSpPr>
        <p:spPr>
          <a:xfrm>
            <a:off x="11746302" y="58411"/>
            <a:ext cx="258623"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Shape 242"/>
          <p:cNvSpPr txBox="1"/>
          <p:nvPr/>
        </p:nvSpPr>
        <p:spPr>
          <a:xfrm>
            <a:off x="1460207" y="1616925"/>
            <a:ext cx="9944407" cy="30908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Intro</a:t>
            </a:r>
          </a:p>
          <a:p>
            <a:pPr>
              <a:defRPr sz="4000">
                <a:solidFill>
                  <a:srgbClr val="00FDFF"/>
                </a:solidFill>
                <a:effectLst>
                  <a:outerShdw sx="100000" sy="100000" kx="0" ky="0" algn="b" rotWithShape="0" blurRad="50800" dist="76200" dir="2700000">
                    <a:srgbClr val="000000">
                      <a:alpha val="40000"/>
                    </a:srgbClr>
                  </a:outerShdw>
                </a:effectLst>
              </a:defRPr>
            </a:pPr>
            <a:r>
              <a:t>Who is Responsible for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Structural Conflicts of Interest in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Post-Licensure Vaccine Safety Surveillance</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Simple &amp; Immediate Solutions</a:t>
            </a:r>
          </a:p>
        </p:txBody>
      </p:sp>
      <p:sp>
        <p:nvSpPr>
          <p:cNvPr id="251" name="Shape 243"/>
          <p:cNvSpPr txBox="1"/>
          <p:nvPr/>
        </p:nvSpPr>
        <p:spPr>
          <a:xfrm>
            <a:off x="673254" y="1616925"/>
            <a:ext cx="731202" cy="30908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r">
              <a:defRPr sz="4000">
                <a:solidFill>
                  <a:srgbClr val="BFBFBF"/>
                </a:solidFill>
                <a:effectLst>
                  <a:outerShdw sx="100000" sy="100000" kx="0" ky="0" algn="b" rotWithShape="0" blurRad="50800" dist="76200" dir="2700000">
                    <a:srgbClr val="000000">
                      <a:alpha val="40000"/>
                    </a:srgbClr>
                  </a:outerShdw>
                </a:effectLst>
              </a:defRPr>
            </a:pPr>
          </a:p>
          <a:p>
            <a:pPr algn="r">
              <a:defRPr sz="4000">
                <a:solidFill>
                  <a:srgbClr val="00FDFF"/>
                </a:solidFill>
                <a:effectLst>
                  <a:outerShdw sx="100000" sy="100000" kx="0" ky="0" algn="b" rotWithShape="0" blurRad="50800" dist="76200" dir="2700000">
                    <a:srgbClr val="000000">
                      <a:alpha val="40000"/>
                    </a:srgbClr>
                  </a:outerShdw>
                </a:effectLst>
              </a:defRPr>
            </a:pPr>
            <a:r>
              <a:t>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IV.</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3" name="Shape 245"/>
          <p:cNvSpPr txBox="1"/>
          <p:nvPr/>
        </p:nvSpPr>
        <p:spPr>
          <a:xfrm>
            <a:off x="2423405" y="5230958"/>
            <a:ext cx="7345186" cy="548639"/>
          </a:xfrm>
          <a:prstGeom prst="rect">
            <a:avLst/>
          </a:prstGeom>
          <a:ln w="12700">
            <a:miter lim="400000"/>
          </a:ln>
          <a:effectLst>
            <a:outerShdw sx="100000" sy="100000" kx="0" ky="0" algn="b" rotWithShape="0" blurRad="76200" dist="38100" dir="2700000">
              <a:srgbClr val="000000">
                <a:alpha val="70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b="1" sz="3000">
                <a:solidFill>
                  <a:srgbClr val="00FDFF"/>
                </a:solidFill>
                <a:latin typeface="+mj-lt"/>
                <a:ea typeface="+mj-ea"/>
                <a:cs typeface="+mj-cs"/>
                <a:sym typeface="Helvetica"/>
              </a:defRPr>
            </a:lvl1pPr>
          </a:lstStyle>
          <a:p>
            <a:pPr/>
            <a:r>
              <a:t>Who is Responsible for Vaccine Safety?</a:t>
            </a:r>
          </a:p>
        </p:txBody>
      </p:sp>
      <p:sp>
        <p:nvSpPr>
          <p:cNvPr id="254" name="Shape 246"/>
          <p:cNvSpPr txBox="1"/>
          <p:nvPr>
            <p:ph type="sldNum" sz="quarter" idx="4294967295"/>
          </p:nvPr>
        </p:nvSpPr>
        <p:spPr>
          <a:xfrm>
            <a:off x="11746302" y="58411"/>
            <a:ext cx="258623"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5" name="toyota-recalls.png" descr="toyota-recalls.png"/>
          <p:cNvPicPr>
            <a:picLocks noChangeAspect="1"/>
          </p:cNvPicPr>
          <p:nvPr/>
        </p:nvPicPr>
        <p:blipFill>
          <a:blip r:embed="rId3">
            <a:extLst/>
          </a:blip>
          <a:stretch>
            <a:fillRect/>
          </a:stretch>
        </p:blipFill>
        <p:spPr>
          <a:xfrm>
            <a:off x="546171" y="1929133"/>
            <a:ext cx="3364323" cy="1892433"/>
          </a:xfrm>
          <a:prstGeom prst="rect">
            <a:avLst/>
          </a:prstGeom>
          <a:ln w="12700">
            <a:miter lim="400000"/>
          </a:ln>
        </p:spPr>
      </p:pic>
      <p:pic>
        <p:nvPicPr>
          <p:cNvPr id="256" name="hqdefault.jpg" descr="hqdefault.jpg"/>
          <p:cNvPicPr>
            <a:picLocks noChangeAspect="1"/>
          </p:cNvPicPr>
          <p:nvPr/>
        </p:nvPicPr>
        <p:blipFill>
          <a:blip r:embed="rId4">
            <a:extLst/>
          </a:blip>
          <a:stretch>
            <a:fillRect/>
          </a:stretch>
        </p:blipFill>
        <p:spPr>
          <a:xfrm>
            <a:off x="4976112" y="723606"/>
            <a:ext cx="2575217" cy="1921309"/>
          </a:xfrm>
          <a:prstGeom prst="rect">
            <a:avLst/>
          </a:prstGeom>
          <a:ln w="12700">
            <a:miter lim="400000"/>
          </a:ln>
          <a:effectLst>
            <a:outerShdw sx="100000" sy="100000" kx="0" ky="0" algn="b" rotWithShape="0" blurRad="50800" dist="76200" dir="2700000">
              <a:srgbClr val="000000">
                <a:alpha val="40000"/>
              </a:srgbClr>
            </a:outerShdw>
          </a:effectLst>
        </p:spPr>
      </p:pic>
      <p:pic>
        <p:nvPicPr>
          <p:cNvPr id="257" name="152f22f986df39ba6c718b57162fb6dd.jpg" descr="152f22f986df39ba6c718b57162fb6dd.jpg"/>
          <p:cNvPicPr>
            <a:picLocks noChangeAspect="1"/>
          </p:cNvPicPr>
          <p:nvPr/>
        </p:nvPicPr>
        <p:blipFill>
          <a:blip r:embed="rId5">
            <a:extLst/>
          </a:blip>
          <a:stretch>
            <a:fillRect/>
          </a:stretch>
        </p:blipFill>
        <p:spPr>
          <a:xfrm>
            <a:off x="8324783" y="1862477"/>
            <a:ext cx="3321047" cy="2038171"/>
          </a:xfrm>
          <a:prstGeom prst="rect">
            <a:avLst/>
          </a:prstGeom>
          <a:ln w="12700">
            <a:miter lim="400000"/>
          </a:ln>
          <a:effectLst>
            <a:outerShdw sx="100000" sy="100000" kx="0" ky="0" algn="b" rotWithShape="0" blurRad="50800" dist="76200" dir="2700000">
              <a:srgbClr val="000000">
                <a:alpha val="40000"/>
              </a:srgbClr>
            </a:outerShdw>
          </a:effectLst>
        </p:spPr>
      </p:pic>
      <p:pic>
        <p:nvPicPr>
          <p:cNvPr id="258" name="Picture 2" descr="Picture 2"/>
          <p:cNvPicPr>
            <a:picLocks noChangeAspect="1"/>
          </p:cNvPicPr>
          <p:nvPr/>
        </p:nvPicPr>
        <p:blipFill>
          <a:blip r:embed="rId6">
            <a:extLst/>
          </a:blip>
          <a:stretch>
            <a:fillRect/>
          </a:stretch>
        </p:blipFill>
        <p:spPr>
          <a:xfrm>
            <a:off x="4976112" y="723606"/>
            <a:ext cx="2575217" cy="2789820"/>
          </a:xfrm>
          <a:prstGeom prst="rect">
            <a:avLst/>
          </a:prstGeom>
          <a:ln w="12700">
            <a:miter lim="400000"/>
          </a:ln>
        </p:spPr>
      </p:pic>
      <p:sp>
        <p:nvSpPr>
          <p:cNvPr id="259" name="TextBox 3"/>
          <p:cNvSpPr txBox="1"/>
          <p:nvPr/>
        </p:nvSpPr>
        <p:spPr>
          <a:xfrm rot="18839288">
            <a:off x="4594329" y="1679335"/>
            <a:ext cx="3345846" cy="3593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r>
              <a:t> </a:t>
            </a:r>
            <a:r>
              <a:rPr b="1">
                <a:solidFill>
                  <a:srgbClr val="FF0000"/>
                </a:solidFill>
                <a:latin typeface="Arial"/>
                <a:ea typeface="Arial"/>
                <a:cs typeface="Arial"/>
                <a:sym typeface="Arial"/>
              </a:rPr>
              <a:t>Warning contains Asbestos</a:t>
            </a:r>
          </a:p>
        </p:txBody>
      </p:sp>
      <p:pic>
        <p:nvPicPr>
          <p:cNvPr id="260" name="Picture 5" descr="Picture 5"/>
          <p:cNvPicPr>
            <a:picLocks noChangeAspect="1"/>
          </p:cNvPicPr>
          <p:nvPr/>
        </p:nvPicPr>
        <p:blipFill>
          <a:blip r:embed="rId7">
            <a:extLst/>
          </a:blip>
          <a:stretch>
            <a:fillRect/>
          </a:stretch>
        </p:blipFill>
        <p:spPr>
          <a:xfrm>
            <a:off x="402693" y="1831599"/>
            <a:ext cx="3634846" cy="2035514"/>
          </a:xfrm>
          <a:prstGeom prst="rect">
            <a:avLst/>
          </a:prstGeom>
          <a:ln w="12700">
            <a:miter lim="400000"/>
          </a:ln>
        </p:spPr>
      </p:pic>
      <p:sp>
        <p:nvSpPr>
          <p:cNvPr id="261" name="TextBox 6"/>
          <p:cNvSpPr txBox="1"/>
          <p:nvPr/>
        </p:nvSpPr>
        <p:spPr>
          <a:xfrm>
            <a:off x="859315" y="3995039"/>
            <a:ext cx="2803807"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Non Hodgkin Lymphoma</a:t>
            </a:r>
          </a:p>
        </p:txBody>
      </p:sp>
      <p:sp>
        <p:nvSpPr>
          <p:cNvPr id="262" name="TextBox 7"/>
          <p:cNvSpPr txBox="1"/>
          <p:nvPr/>
        </p:nvSpPr>
        <p:spPr>
          <a:xfrm>
            <a:off x="5332696" y="3646456"/>
            <a:ext cx="1850005"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Ovarian Cancer</a:t>
            </a:r>
          </a:p>
        </p:txBody>
      </p:sp>
      <p:sp>
        <p:nvSpPr>
          <p:cNvPr id="263" name="TextBox 8"/>
          <p:cNvSpPr txBox="1"/>
          <p:nvPr/>
        </p:nvSpPr>
        <p:spPr>
          <a:xfrm>
            <a:off x="9224201" y="4069377"/>
            <a:ext cx="1510788"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E699"/>
                </a:solidFill>
                <a:latin typeface="Arial Rounded MT Bold"/>
                <a:ea typeface="Arial Rounded MT Bold"/>
                <a:cs typeface="Arial Rounded MT Bold"/>
                <a:sym typeface="Arial Rounded MT Bold"/>
              </a:defRPr>
            </a:lvl1pPr>
          </a:lstStyle>
          <a:p>
            <a:pPr/>
            <a:r>
              <a:t>Heart Attack</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5" name="Shape 251"/>
          <p:cNvSpPr txBox="1"/>
          <p:nvPr>
            <p:ph type="sldNum" sz="quarter" idx="4294967295"/>
          </p:nvPr>
        </p:nvSpPr>
        <p:spPr>
          <a:xfrm>
            <a:off x="11746302" y="58411"/>
            <a:ext cx="258623"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68" name="Group 254"/>
          <p:cNvGrpSpPr/>
          <p:nvPr/>
        </p:nvGrpSpPr>
        <p:grpSpPr>
          <a:xfrm>
            <a:off x="-4" y="3026455"/>
            <a:ext cx="12192007" cy="1573208"/>
            <a:chOff x="-1" y="0"/>
            <a:chExt cx="12192005" cy="1573206"/>
          </a:xfrm>
        </p:grpSpPr>
        <p:sp>
          <p:nvSpPr>
            <p:cNvPr id="266" name="Shape 252"/>
            <p:cNvSpPr/>
            <p:nvPr/>
          </p:nvSpPr>
          <p:spPr>
            <a:xfrm>
              <a:off x="-2" y="-1"/>
              <a:ext cx="12192007" cy="1573207"/>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67" name="Shape 253"/>
            <p:cNvSpPr txBox="1"/>
            <p:nvPr/>
          </p:nvSpPr>
          <p:spPr>
            <a:xfrm>
              <a:off x="-2" y="620059"/>
              <a:ext cx="12192007"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69" name="Shape 255"/>
          <p:cNvSpPr txBox="1"/>
          <p:nvPr/>
        </p:nvSpPr>
        <p:spPr>
          <a:xfrm>
            <a:off x="10914433" y="58411"/>
            <a:ext cx="1090492" cy="248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8</a:t>
            </a:r>
          </a:p>
        </p:txBody>
      </p:sp>
      <p:sp>
        <p:nvSpPr>
          <p:cNvPr id="270" name="Shape 256"/>
          <p:cNvSpPr txBox="1"/>
          <p:nvPr/>
        </p:nvSpPr>
        <p:spPr>
          <a:xfrm>
            <a:off x="1613445" y="916259"/>
            <a:ext cx="9259301"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National Childhood Vaccine Injury Act</a:t>
            </a:r>
          </a:p>
        </p:txBody>
      </p:sp>
      <p:sp>
        <p:nvSpPr>
          <p:cNvPr id="271" name="Shape 257"/>
          <p:cNvSpPr txBox="1"/>
          <p:nvPr/>
        </p:nvSpPr>
        <p:spPr>
          <a:xfrm>
            <a:off x="5056713" y="1634151"/>
            <a:ext cx="2268695" cy="49704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200">
                <a:solidFill>
                  <a:srgbClr val="FFFFFF"/>
                </a:solidFill>
                <a:effectLst>
                  <a:outerShdw sx="100000" sy="100000" kx="0" ky="0" algn="b" rotWithShape="0" blurRad="50800" dist="76200" dir="2700000">
                    <a:srgbClr val="000000">
                      <a:alpha val="40000"/>
                    </a:srgbClr>
                  </a:outerShdw>
                </a:effectLst>
              </a:defRPr>
            </a:lvl1pPr>
          </a:lstStyle>
          <a:p>
            <a:pPr/>
            <a:r>
              <a:t>The 1986 Act</a:t>
            </a:r>
          </a:p>
        </p:txBody>
      </p:sp>
      <p:pic>
        <p:nvPicPr>
          <p:cNvPr id="272" name="image22.tif" descr="image22.tif"/>
          <p:cNvPicPr>
            <a:picLocks noChangeAspect="1"/>
          </p:cNvPicPr>
          <p:nvPr/>
        </p:nvPicPr>
        <p:blipFill>
          <a:blip r:embed="rId3">
            <a:extLst/>
          </a:blip>
          <a:stretch>
            <a:fillRect/>
          </a:stretch>
        </p:blipFill>
        <p:spPr>
          <a:xfrm>
            <a:off x="595847" y="3416315"/>
            <a:ext cx="1195711" cy="714551"/>
          </a:xfrm>
          <a:prstGeom prst="rect">
            <a:avLst/>
          </a:prstGeom>
          <a:ln w="12700">
            <a:miter lim="400000"/>
          </a:ln>
        </p:spPr>
      </p:pic>
      <p:pic>
        <p:nvPicPr>
          <p:cNvPr id="273" name="image23.tif" descr="image23.tif"/>
          <p:cNvPicPr>
            <a:picLocks noChangeAspect="1"/>
          </p:cNvPicPr>
          <p:nvPr/>
        </p:nvPicPr>
        <p:blipFill>
          <a:blip r:embed="rId4">
            <a:extLst/>
          </a:blip>
          <a:stretch>
            <a:fillRect/>
          </a:stretch>
        </p:blipFill>
        <p:spPr>
          <a:xfrm>
            <a:off x="2107581" y="3438618"/>
            <a:ext cx="2026107" cy="585673"/>
          </a:xfrm>
          <a:prstGeom prst="rect">
            <a:avLst/>
          </a:prstGeom>
          <a:ln w="12700">
            <a:miter lim="400000"/>
          </a:ln>
        </p:spPr>
      </p:pic>
      <p:pic>
        <p:nvPicPr>
          <p:cNvPr id="274" name="image24.tif" descr="image24.tif"/>
          <p:cNvPicPr>
            <a:picLocks noChangeAspect="1"/>
          </p:cNvPicPr>
          <p:nvPr/>
        </p:nvPicPr>
        <p:blipFill>
          <a:blip r:embed="rId5">
            <a:extLst/>
          </a:blip>
          <a:stretch>
            <a:fillRect/>
          </a:stretch>
        </p:blipFill>
        <p:spPr>
          <a:xfrm>
            <a:off x="4455328" y="3317271"/>
            <a:ext cx="1202775" cy="957731"/>
          </a:xfrm>
          <a:prstGeom prst="rect">
            <a:avLst/>
          </a:prstGeom>
          <a:ln w="12700">
            <a:miter lim="400000"/>
          </a:ln>
        </p:spPr>
      </p:pic>
      <p:pic>
        <p:nvPicPr>
          <p:cNvPr id="275" name="image25.tif" descr="image25.tif"/>
          <p:cNvPicPr>
            <a:picLocks noChangeAspect="1"/>
          </p:cNvPicPr>
          <p:nvPr/>
        </p:nvPicPr>
        <p:blipFill>
          <a:blip r:embed="rId6">
            <a:extLst/>
          </a:blip>
          <a:stretch>
            <a:fillRect/>
          </a:stretch>
        </p:blipFill>
        <p:spPr>
          <a:xfrm>
            <a:off x="10534856" y="3307379"/>
            <a:ext cx="1165255" cy="1002336"/>
          </a:xfrm>
          <a:prstGeom prst="rect">
            <a:avLst/>
          </a:prstGeom>
          <a:ln w="12700">
            <a:miter lim="400000"/>
          </a:ln>
        </p:spPr>
      </p:pic>
      <p:pic>
        <p:nvPicPr>
          <p:cNvPr id="276" name="image26.tif" descr="image26.tif"/>
          <p:cNvPicPr>
            <a:picLocks noChangeAspect="1"/>
          </p:cNvPicPr>
          <p:nvPr/>
        </p:nvPicPr>
        <p:blipFill>
          <a:blip r:embed="rId7">
            <a:extLst/>
          </a:blip>
          <a:stretch>
            <a:fillRect/>
          </a:stretch>
        </p:blipFill>
        <p:spPr>
          <a:xfrm>
            <a:off x="8127355" y="3646482"/>
            <a:ext cx="1986076" cy="324129"/>
          </a:xfrm>
          <a:prstGeom prst="rect">
            <a:avLst/>
          </a:prstGeom>
          <a:ln w="12700">
            <a:miter lim="400000"/>
          </a:ln>
        </p:spPr>
      </p:pic>
      <p:pic>
        <p:nvPicPr>
          <p:cNvPr id="277" name="image27.tif" descr="image27.tif"/>
          <p:cNvPicPr>
            <a:picLocks noChangeAspect="1"/>
          </p:cNvPicPr>
          <p:nvPr/>
        </p:nvPicPr>
        <p:blipFill>
          <a:blip r:embed="rId8">
            <a:extLst/>
          </a:blip>
          <a:stretch>
            <a:fillRect/>
          </a:stretch>
        </p:blipFill>
        <p:spPr>
          <a:xfrm>
            <a:off x="5908923" y="3473427"/>
            <a:ext cx="1958827" cy="534227"/>
          </a:xfrm>
          <a:prstGeom prst="rect">
            <a:avLst/>
          </a:prstGeom>
          <a:ln w="12700">
            <a:miter lim="400000"/>
          </a:ln>
        </p:spPr>
      </p:pic>
      <p:grpSp>
        <p:nvGrpSpPr>
          <p:cNvPr id="282" name="Group 268"/>
          <p:cNvGrpSpPr/>
          <p:nvPr/>
        </p:nvGrpSpPr>
        <p:grpSpPr>
          <a:xfrm>
            <a:off x="-884484" y="1473604"/>
            <a:ext cx="13854623" cy="4840148"/>
            <a:chOff x="0" y="0"/>
            <a:chExt cx="13854622" cy="4840147"/>
          </a:xfrm>
        </p:grpSpPr>
        <p:grpSp>
          <p:nvGrpSpPr>
            <p:cNvPr id="280" name="Group 266"/>
            <p:cNvGrpSpPr/>
            <p:nvPr/>
          </p:nvGrpSpPr>
          <p:grpSpPr>
            <a:xfrm>
              <a:off x="-1" y="0"/>
              <a:ext cx="13854623" cy="4840148"/>
              <a:chOff x="0" y="0"/>
              <a:chExt cx="13854622" cy="4840147"/>
            </a:xfrm>
          </p:grpSpPr>
          <p:sp>
            <p:nvSpPr>
              <p:cNvPr id="278" name="Shape 264"/>
              <p:cNvSpPr/>
              <p:nvPr/>
            </p:nvSpPr>
            <p:spPr>
              <a:xfrm rot="20608931">
                <a:off x="-174141" y="2001776"/>
                <a:ext cx="14202903" cy="836596"/>
              </a:xfrm>
              <a:prstGeom prst="rect">
                <a:avLst/>
              </a:prstGeom>
              <a:solidFill>
                <a:srgbClr val="FFC801"/>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79" name="Shape 265"/>
              <p:cNvSpPr txBox="1"/>
              <p:nvPr/>
            </p:nvSpPr>
            <p:spPr>
              <a:xfrm rot="20608931">
                <a:off x="-174141" y="2253531"/>
                <a:ext cx="14202903"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81" name="Shape 267"/>
            <p:cNvSpPr txBox="1"/>
            <p:nvPr/>
          </p:nvSpPr>
          <p:spPr>
            <a:xfrm rot="20592294">
              <a:off x="1078438" y="2008471"/>
              <a:ext cx="11642493"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lgn="ctr">
                <a:defRPr b="1" sz="4400">
                  <a:solidFill>
                    <a:srgbClr val="FFFFFF"/>
                  </a:solidFill>
                  <a:effectLst>
                    <a:outerShdw sx="100000" sy="100000" kx="0" ky="0" algn="b" rotWithShape="0" blurRad="50800" dist="76200" dir="2700000">
                      <a:srgbClr val="000000">
                        <a:alpha val="77000"/>
                      </a:srgbClr>
                    </a:outerShdw>
                  </a:effectLst>
                  <a:latin typeface="+mj-lt"/>
                  <a:ea typeface="+mj-ea"/>
                  <a:cs typeface="+mj-cs"/>
                  <a:sym typeface="Helvetica"/>
                </a:defRPr>
              </a:lvl1pPr>
            </a:lstStyle>
            <a:p>
              <a:pPr/>
              <a:r>
                <a:t>Immunity from Liability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268"/>
                                        </p:tgtEl>
                                        <p:attrNameLst>
                                          <p:attrName>style.visibility</p:attrName>
                                        </p:attrNameLst>
                                      </p:cBhvr>
                                      <p:to>
                                        <p:strVal val="visible"/>
                                      </p:to>
                                    </p:set>
                                    <p:animEffect filter="dissolve" transition="in">
                                      <p:cBhvr>
                                        <p:cTn id="7" dur="500"/>
                                        <p:tgtEl>
                                          <p:spTgt spid="268"/>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72"/>
                                        </p:tgtEl>
                                        <p:attrNameLst>
                                          <p:attrName>style.visibility</p:attrName>
                                        </p:attrNameLst>
                                      </p:cBhvr>
                                      <p:to>
                                        <p:strVal val="visible"/>
                                      </p:to>
                                    </p:set>
                                    <p:animEffect filter="dissolve" transition="in">
                                      <p:cBhvr>
                                        <p:cTn id="11" dur="500"/>
                                        <p:tgtEl>
                                          <p:spTgt spid="272"/>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73"/>
                                        </p:tgtEl>
                                        <p:attrNameLst>
                                          <p:attrName>style.visibility</p:attrName>
                                        </p:attrNameLst>
                                      </p:cBhvr>
                                      <p:to>
                                        <p:strVal val="visible"/>
                                      </p:to>
                                    </p:set>
                                    <p:animEffect filter="dissolve" transition="in">
                                      <p:cBhvr>
                                        <p:cTn id="15" dur="500"/>
                                        <p:tgtEl>
                                          <p:spTgt spid="273"/>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74"/>
                                        </p:tgtEl>
                                        <p:attrNameLst>
                                          <p:attrName>style.visibility</p:attrName>
                                        </p:attrNameLst>
                                      </p:cBhvr>
                                      <p:to>
                                        <p:strVal val="visible"/>
                                      </p:to>
                                    </p:set>
                                    <p:animEffect filter="dissolve" transition="in">
                                      <p:cBhvr>
                                        <p:cTn id="19" dur="500"/>
                                        <p:tgtEl>
                                          <p:spTgt spid="274"/>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277"/>
                                        </p:tgtEl>
                                        <p:attrNameLst>
                                          <p:attrName>style.visibility</p:attrName>
                                        </p:attrNameLst>
                                      </p:cBhvr>
                                      <p:to>
                                        <p:strVal val="visible"/>
                                      </p:to>
                                    </p:set>
                                    <p:animEffect filter="dissolve" transition="in">
                                      <p:cBhvr>
                                        <p:cTn id="23" dur="500"/>
                                        <p:tgtEl>
                                          <p:spTgt spid="277"/>
                                        </p:tgtEl>
                                      </p:cBhvr>
                                    </p:animEffect>
                                  </p:childTnLst>
                                </p:cTn>
                              </p:par>
                            </p:childTnLst>
                          </p:cTn>
                        </p:par>
                        <p:par>
                          <p:cTn id="24" fill="hold">
                            <p:stCondLst>
                              <p:cond delay="2500"/>
                            </p:stCondLst>
                            <p:childTnLst>
                              <p:par>
                                <p:cTn id="25" presetClass="entr" nodeType="afterEffect" presetID="9" grpId="6" fill="hold">
                                  <p:stCondLst>
                                    <p:cond delay="0"/>
                                  </p:stCondLst>
                                  <p:iterate type="el" backwards="0">
                                    <p:tmAbs val="0"/>
                                  </p:iterate>
                                  <p:childTnLst>
                                    <p:set>
                                      <p:cBhvr>
                                        <p:cTn id="26" fill="hold"/>
                                        <p:tgtEl>
                                          <p:spTgt spid="276"/>
                                        </p:tgtEl>
                                        <p:attrNameLst>
                                          <p:attrName>style.visibility</p:attrName>
                                        </p:attrNameLst>
                                      </p:cBhvr>
                                      <p:to>
                                        <p:strVal val="visible"/>
                                      </p:to>
                                    </p:set>
                                    <p:animEffect filter="dissolve" transition="in">
                                      <p:cBhvr>
                                        <p:cTn id="27" dur="500"/>
                                        <p:tgtEl>
                                          <p:spTgt spid="276"/>
                                        </p:tgtEl>
                                      </p:cBhvr>
                                    </p:animEffect>
                                  </p:childTnLst>
                                </p:cTn>
                              </p:par>
                            </p:childTnLst>
                          </p:cTn>
                        </p:par>
                        <p:par>
                          <p:cTn id="28" fill="hold">
                            <p:stCondLst>
                              <p:cond delay="3000"/>
                            </p:stCondLst>
                            <p:childTnLst>
                              <p:par>
                                <p:cTn id="29" presetClass="entr" nodeType="afterEffect" presetID="9" grpId="7" fill="hold">
                                  <p:stCondLst>
                                    <p:cond delay="0"/>
                                  </p:stCondLst>
                                  <p:iterate type="el" backwards="0">
                                    <p:tmAbs val="0"/>
                                  </p:iterate>
                                  <p:childTnLst>
                                    <p:set>
                                      <p:cBhvr>
                                        <p:cTn id="30" fill="hold"/>
                                        <p:tgtEl>
                                          <p:spTgt spid="275"/>
                                        </p:tgtEl>
                                        <p:attrNameLst>
                                          <p:attrName>style.visibility</p:attrName>
                                        </p:attrNameLst>
                                      </p:cBhvr>
                                      <p:to>
                                        <p:strVal val="visible"/>
                                      </p:to>
                                    </p:set>
                                    <p:animEffect filter="dissolve" transition="in">
                                      <p:cBhvr>
                                        <p:cTn id="31" dur="500"/>
                                        <p:tgtEl>
                                          <p:spTgt spid="275"/>
                                        </p:tgtEl>
                                      </p:cBhvr>
                                    </p:animEffect>
                                  </p:childTnLst>
                                </p:cTn>
                              </p:par>
                            </p:childTnLst>
                          </p:cTn>
                        </p:par>
                        <p:par>
                          <p:cTn id="32" fill="hold">
                            <p:stCondLst>
                              <p:cond delay="3500"/>
                            </p:stCondLst>
                            <p:childTnLst>
                              <p:par>
                                <p:cTn id="33" presetClass="entr" nodeType="afterEffect" presetID="9" grpId="8" fill="hold">
                                  <p:stCondLst>
                                    <p:cond delay="0"/>
                                  </p:stCondLst>
                                  <p:iterate type="el" backwards="0">
                                    <p:tmAbs val="0"/>
                                  </p:iterate>
                                  <p:childTnLst>
                                    <p:set>
                                      <p:cBhvr>
                                        <p:cTn id="34" fill="hold"/>
                                        <p:tgtEl>
                                          <p:spTgt spid="282"/>
                                        </p:tgtEl>
                                        <p:attrNameLst>
                                          <p:attrName>style.visibility</p:attrName>
                                        </p:attrNameLst>
                                      </p:cBhvr>
                                      <p:to>
                                        <p:strVal val="visible"/>
                                      </p:to>
                                    </p:set>
                                    <p:animEffect filter="dissolve" transition="in">
                                      <p:cBhvr>
                                        <p:cTn id="35" dur="5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4"/>
      <p:bldP build="whole" bldLvl="1" animBg="1" rev="0" advAuto="0" spid="268" grpId="1"/>
      <p:bldP build="whole" bldLvl="1" animBg="1" rev="0" advAuto="0" spid="275" grpId="7"/>
      <p:bldP build="whole" bldLvl="1" animBg="1" rev="0" advAuto="0" spid="276" grpId="6"/>
      <p:bldP build="whole" bldLvl="1" animBg="1" rev="0" advAuto="0" spid="277" grpId="5"/>
      <p:bldP build="whole" bldLvl="1" animBg="1" rev="0" advAuto="0" spid="273" grpId="3"/>
      <p:bldP build="whole" bldLvl="1" animBg="1" rev="0" advAuto="0" spid="272" grpId="2"/>
      <p:bldP build="whole" bldLvl="1" animBg="1" rev="0" advAuto="0" spid="282" grpId="8"/>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4" name="Shape 270"/>
          <p:cNvSpPr txBox="1"/>
          <p:nvPr>
            <p:ph type="sldNum" sz="quarter" idx="4294967295"/>
          </p:nvPr>
        </p:nvSpPr>
        <p:spPr>
          <a:xfrm>
            <a:off x="11746302" y="58411"/>
            <a:ext cx="258623"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5" name="Shape 271"/>
          <p:cNvSpPr txBox="1"/>
          <p:nvPr/>
        </p:nvSpPr>
        <p:spPr>
          <a:xfrm>
            <a:off x="956914" y="2193508"/>
            <a:ext cx="8215908"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4000">
                <a:solidFill>
                  <a:srgbClr val="FFFFFF"/>
                </a:solidFill>
                <a:effectLst>
                  <a:outerShdw sx="100000" sy="100000" kx="0" ky="0" algn="b" rotWithShape="0" blurRad="76200" dist="76200" dir="2700000">
                    <a:srgbClr val="000000">
                      <a:alpha val="60000"/>
                    </a:srgbClr>
                  </a:outerShdw>
                </a:effectLst>
                <a:latin typeface="+mj-lt"/>
                <a:ea typeface="+mj-ea"/>
                <a:cs typeface="+mj-cs"/>
                <a:sym typeface="Helvetica"/>
              </a:defRPr>
            </a:lvl1pPr>
          </a:lstStyle>
          <a:p>
            <a:pPr/>
            <a:r>
              <a:t>Consequences?</a:t>
            </a:r>
          </a:p>
        </p:txBody>
      </p:sp>
      <p:sp>
        <p:nvSpPr>
          <p:cNvPr id="286" name="Shape 272"/>
          <p:cNvSpPr txBox="1"/>
          <p:nvPr/>
        </p:nvSpPr>
        <p:spPr>
          <a:xfrm>
            <a:off x="987480" y="3509520"/>
            <a:ext cx="10739832" cy="2504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42900" indent="-342900">
              <a:buSzPct val="100000"/>
              <a:buAutoNum type="arabicPeriod" startAt="1"/>
              <a:defRPr b="1" sz="3200">
                <a:solidFill>
                  <a:srgbClr val="FFFFFF"/>
                </a:solidFill>
                <a:effectLst>
                  <a:outerShdw sx="100000" sy="100000" kx="0" ky="0" algn="b" rotWithShape="0" blurRad="76200" dist="38100" dir="2700000">
                    <a:srgbClr val="000000">
                      <a:alpha val="70000"/>
                    </a:srgbClr>
                  </a:outerShdw>
                </a:effectLst>
                <a:latin typeface="+mj-lt"/>
                <a:ea typeface="+mj-ea"/>
                <a:cs typeface="+mj-cs"/>
                <a:sym typeface="Helvetica"/>
              </a:defRPr>
            </a:pPr>
            <a:r>
              <a:t> No incentive to conduct safety studies</a:t>
            </a:r>
          </a:p>
          <a:p>
            <a:pPr>
              <a:defRPr b="1" sz="3200">
                <a:solidFill>
                  <a:srgbClr val="FFFFFF"/>
                </a:solidFill>
                <a:effectLst>
                  <a:outerShdw sx="100000" sy="100000" kx="0" ky="0" algn="b" rotWithShape="0" blurRad="76200" dist="38100" dir="2700000">
                    <a:srgbClr val="000000">
                      <a:alpha val="70000"/>
                    </a:srgbClr>
                  </a:outerShdw>
                </a:effectLst>
                <a:latin typeface="+mj-lt"/>
                <a:ea typeface="+mj-ea"/>
                <a:cs typeface="+mj-cs"/>
                <a:sym typeface="Helvetica"/>
              </a:defRPr>
            </a:pPr>
          </a:p>
          <a:p>
            <a:pPr marL="342900" indent="-342900">
              <a:buSzPct val="100000"/>
              <a:buAutoNum type="arabicPeriod" startAt="2"/>
              <a:defRPr b="1" sz="3200">
                <a:solidFill>
                  <a:srgbClr val="FFFFFF"/>
                </a:solidFill>
                <a:effectLst>
                  <a:outerShdw sx="100000" sy="100000" kx="0" ky="0" algn="b" rotWithShape="0" blurRad="76200" dist="38100" dir="2700000">
                    <a:srgbClr val="000000">
                      <a:alpha val="70000"/>
                    </a:srgbClr>
                  </a:outerShdw>
                </a:effectLst>
                <a:latin typeface="+mj-lt"/>
                <a:ea typeface="+mj-ea"/>
                <a:cs typeface="+mj-cs"/>
                <a:sym typeface="Helvetica"/>
              </a:defRPr>
            </a:pPr>
            <a:r>
              <a:t> Liability free market of 78 million American children</a:t>
            </a:r>
          </a:p>
          <a:p>
            <a:pPr>
              <a:defRPr b="1" sz="3200">
                <a:solidFill>
                  <a:srgbClr val="FFFFFF"/>
                </a:solidFill>
                <a:effectLst>
                  <a:outerShdw sx="100000" sy="100000" kx="0" ky="0" algn="b" rotWithShape="0" blurRad="76200" dist="38100" dir="2700000">
                    <a:srgbClr val="000000">
                      <a:alpha val="70000"/>
                    </a:srgbClr>
                  </a:outerShdw>
                </a:effectLst>
                <a:latin typeface="+mj-lt"/>
                <a:ea typeface="+mj-ea"/>
                <a:cs typeface="+mj-cs"/>
                <a:sym typeface="Helvetica"/>
              </a:defRPr>
            </a:pPr>
          </a:p>
          <a:p>
            <a:pPr marL="342900" indent="-342900">
              <a:buSzPct val="100000"/>
              <a:buAutoNum type="arabicPeriod" startAt="3"/>
              <a:defRPr b="1" sz="3200">
                <a:solidFill>
                  <a:srgbClr val="FFFFFF"/>
                </a:solidFill>
                <a:effectLst>
                  <a:outerShdw sx="100000" sy="100000" kx="0" ky="0" algn="b" rotWithShape="0" blurRad="76200" dist="38100" dir="2700000">
                    <a:srgbClr val="000000">
                      <a:alpha val="70000"/>
                    </a:srgbClr>
                  </a:outerShdw>
                </a:effectLst>
                <a:latin typeface="+mj-lt"/>
                <a:ea typeface="+mj-ea"/>
                <a:cs typeface="+mj-cs"/>
                <a:sym typeface="Helvetica"/>
              </a:defRPr>
            </a:pPr>
            <a:r>
              <a:t> Strong incentive to develop more vaccines </a:t>
            </a:r>
          </a:p>
        </p:txBody>
      </p:sp>
      <p:sp>
        <p:nvSpPr>
          <p:cNvPr id="287" name="Shape 273"/>
          <p:cNvSpPr txBox="1"/>
          <p:nvPr/>
        </p:nvSpPr>
        <p:spPr>
          <a:xfrm>
            <a:off x="1466348" y="1004433"/>
            <a:ext cx="9259301"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sz="4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pPr>
            <a:r>
              <a:t>National </a:t>
            </a:r>
            <a:r>
              <a:rPr>
                <a:solidFill>
                  <a:srgbClr val="73FDFF"/>
                </a:solidFill>
              </a:rPr>
              <a:t>Childhood</a:t>
            </a:r>
            <a:r>
              <a:t> Vaccine Injury Act</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9" name="Shape 275"/>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0" name="Shape 276"/>
          <p:cNvSpPr txBox="1"/>
          <p:nvPr/>
        </p:nvSpPr>
        <p:spPr>
          <a:xfrm>
            <a:off x="10914433" y="58411"/>
            <a:ext cx="1090492" cy="2483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11</a:t>
            </a:r>
          </a:p>
        </p:txBody>
      </p:sp>
      <p:grpSp>
        <p:nvGrpSpPr>
          <p:cNvPr id="295" name="Group 281"/>
          <p:cNvGrpSpPr/>
          <p:nvPr/>
        </p:nvGrpSpPr>
        <p:grpSpPr>
          <a:xfrm>
            <a:off x="346246" y="664610"/>
            <a:ext cx="1401532" cy="2811929"/>
            <a:chOff x="0" y="0"/>
            <a:chExt cx="1401530" cy="2811927"/>
          </a:xfrm>
        </p:grpSpPr>
        <p:sp>
          <p:nvSpPr>
            <p:cNvPr id="291" name="Shape 277"/>
            <p:cNvSpPr txBox="1"/>
            <p:nvPr/>
          </p:nvSpPr>
          <p:spPr>
            <a:xfrm>
              <a:off x="0" y="1100321"/>
              <a:ext cx="1401531" cy="1711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100">
                  <a:solidFill>
                    <a:srgbClr val="FFFFFF"/>
                  </a:solidFill>
                  <a:effectLst>
                    <a:outerShdw sx="100000" sy="100000" kx="0" ky="0" algn="b" rotWithShape="0" blurRad="50800" dist="76200" dir="2700000">
                      <a:srgbClr val="000000">
                        <a:alpha val="40000"/>
                      </a:srgbClr>
                    </a:outerShdw>
                  </a:effectLst>
                </a:defRPr>
              </a:pPr>
              <a:r>
                <a:t>DTaP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Polio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Hib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PCV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Rotavirus (2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DTaP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Polio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Hib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PCV (4 months)</a:t>
              </a:r>
              <a:endParaRPr i="1">
                <a:latin typeface="+mj-lt"/>
                <a:ea typeface="+mj-ea"/>
                <a:cs typeface="+mj-cs"/>
                <a:sym typeface="Helvetica"/>
              </a:endParaRPr>
            </a:p>
            <a:p>
              <a:pPr>
                <a:defRPr sz="1100">
                  <a:solidFill>
                    <a:srgbClr val="FFFFFF"/>
                  </a:solidFill>
                  <a:effectLst>
                    <a:outerShdw sx="100000" sy="100000" kx="0" ky="0" algn="b" rotWithShape="0" blurRad="50800" dist="76200" dir="2700000">
                      <a:srgbClr val="000000">
                        <a:alpha val="40000"/>
                      </a:srgbClr>
                    </a:outerShdw>
                  </a:effectLst>
                </a:defRPr>
              </a:pPr>
              <a:r>
                <a:t>Rotavirus (4 months)</a:t>
              </a:r>
            </a:p>
          </p:txBody>
        </p:sp>
        <p:sp>
          <p:nvSpPr>
            <p:cNvPr id="292" name="Shape 278"/>
            <p:cNvSpPr txBox="1"/>
            <p:nvPr/>
          </p:nvSpPr>
          <p:spPr>
            <a:xfrm>
              <a:off x="0" y="0"/>
              <a:ext cx="1347250" cy="7645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chemeClr val="accent1"/>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1986</a:t>
              </a:r>
            </a:p>
          </p:txBody>
        </p:sp>
        <p:sp>
          <p:nvSpPr>
            <p:cNvPr id="293" name="Shape 279"/>
            <p:cNvSpPr/>
            <p:nvPr/>
          </p:nvSpPr>
          <p:spPr>
            <a:xfrm>
              <a:off x="0" y="984576"/>
              <a:ext cx="1326006" cy="2"/>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294" name="Shape 280"/>
            <p:cNvSpPr txBox="1"/>
            <p:nvPr/>
          </p:nvSpPr>
          <p:spPr>
            <a:xfrm>
              <a:off x="53455" y="567747"/>
              <a:ext cx="1183068"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11 Vaccines</a:t>
              </a:r>
            </a:p>
          </p:txBody>
        </p:sp>
      </p:grpSp>
      <p:grpSp>
        <p:nvGrpSpPr>
          <p:cNvPr id="300" name="Group 286"/>
          <p:cNvGrpSpPr/>
          <p:nvPr/>
        </p:nvGrpSpPr>
        <p:grpSpPr>
          <a:xfrm>
            <a:off x="2371495" y="664610"/>
            <a:ext cx="3747172" cy="5801414"/>
            <a:chOff x="0" y="0"/>
            <a:chExt cx="3747170" cy="5801412"/>
          </a:xfrm>
        </p:grpSpPr>
        <p:sp>
          <p:nvSpPr>
            <p:cNvPr id="296" name="Shape 282"/>
            <p:cNvSpPr txBox="1"/>
            <p:nvPr/>
          </p:nvSpPr>
          <p:spPr>
            <a:xfrm>
              <a:off x="0" y="1030566"/>
              <a:ext cx="3747172" cy="4770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2" spcCol="187358" anchor="t">
              <a:noAutofit/>
            </a:bodyPr>
            <a:lstStyle/>
            <a:p>
              <a:pPr>
                <a:defRPr sz="1100">
                  <a:solidFill>
                    <a:srgbClr val="FFFFFF"/>
                  </a:solidFill>
                  <a:effectLst>
                    <a:outerShdw sx="100000" sy="100000" kx="0" ky="0" algn="b" rotWithShape="0" blurRad="50800" dist="76200" dir="2700000">
                      <a:srgbClr val="000000">
                        <a:alpha val="40000"/>
                      </a:srgbClr>
                    </a:outerShdw>
                  </a:effectLst>
                </a:defRPr>
              </a:pPr>
              <a:r>
                <a:t>Influenza (pregnancy)</a:t>
              </a:r>
            </a:p>
            <a:p>
              <a:pPr>
                <a:defRPr sz="1100">
                  <a:solidFill>
                    <a:srgbClr val="FFFFFF"/>
                  </a:solidFill>
                  <a:effectLst>
                    <a:outerShdw sx="100000" sy="100000" kx="0" ky="0" algn="b" rotWithShape="0" blurRad="50800" dist="76200" dir="2700000">
                      <a:srgbClr val="000000">
                        <a:alpha val="40000"/>
                      </a:srgbClr>
                    </a:outerShdw>
                  </a:effectLst>
                </a:defRPr>
              </a:pPr>
              <a:r>
                <a:t>Tdap (pregnancy)</a:t>
              </a:r>
            </a:p>
            <a:p>
              <a:pPr>
                <a:defRPr sz="1100">
                  <a:solidFill>
                    <a:srgbClr val="FFFFFF"/>
                  </a:solidFill>
                  <a:effectLst>
                    <a:outerShdw sx="100000" sy="100000" kx="0" ky="0" algn="b" rotWithShape="0" blurRad="50800" dist="76200" dir="2700000">
                      <a:srgbClr val="000000">
                        <a:alpha val="40000"/>
                      </a:srgbClr>
                    </a:outerShdw>
                  </a:effectLst>
                </a:defRPr>
              </a:pPr>
              <a:r>
                <a:t>Hepatitis B (one day)</a:t>
              </a:r>
            </a:p>
            <a:p>
              <a:pPr>
                <a:defRPr sz="1100">
                  <a:solidFill>
                    <a:srgbClr val="FFFFFF"/>
                  </a:solidFill>
                  <a:effectLst>
                    <a:outerShdw sx="100000" sy="100000" kx="0" ky="0" algn="b" rotWithShape="0" blurRad="50800" dist="76200" dir="2700000">
                      <a:srgbClr val="000000">
                        <a:alpha val="40000"/>
                      </a:srgbClr>
                    </a:outerShdw>
                  </a:effectLst>
                </a:defRPr>
              </a:pPr>
              <a:r>
                <a:t>Hepatitis B (one month)</a:t>
              </a:r>
            </a:p>
            <a:p>
              <a:pPr>
                <a:defRPr sz="1100">
                  <a:solidFill>
                    <a:srgbClr val="FFFFFF"/>
                  </a:solidFill>
                  <a:effectLst>
                    <a:outerShdw sx="100000" sy="100000" kx="0" ky="0" algn="b" rotWithShape="0" blurRad="50800" dist="76200" dir="2700000">
                      <a:srgbClr val="000000">
                        <a:alpha val="40000"/>
                      </a:srgbClr>
                    </a:outerShdw>
                  </a:effectLst>
                </a:defRPr>
              </a:pPr>
              <a:r>
                <a:t>DTaP (2 months)</a:t>
              </a:r>
            </a:p>
            <a:p>
              <a:pPr>
                <a:defRPr sz="1100">
                  <a:solidFill>
                    <a:srgbClr val="FFFFFF"/>
                  </a:solidFill>
                  <a:effectLst>
                    <a:outerShdw sx="100000" sy="100000" kx="0" ky="0" algn="b" rotWithShape="0" blurRad="50800" dist="76200" dir="2700000">
                      <a:srgbClr val="000000">
                        <a:alpha val="40000"/>
                      </a:srgbClr>
                    </a:outerShdw>
                  </a:effectLst>
                </a:defRPr>
              </a:pPr>
              <a:r>
                <a:t>Polio (2 months)</a:t>
              </a:r>
            </a:p>
            <a:p>
              <a:pPr>
                <a:defRPr sz="1100">
                  <a:solidFill>
                    <a:srgbClr val="FFFFFF"/>
                  </a:solidFill>
                  <a:effectLst>
                    <a:outerShdw sx="100000" sy="100000" kx="0" ky="0" algn="b" rotWithShape="0" blurRad="50800" dist="76200" dir="2700000">
                      <a:srgbClr val="000000">
                        <a:alpha val="40000"/>
                      </a:srgbClr>
                    </a:outerShdw>
                  </a:effectLst>
                </a:defRPr>
              </a:pPr>
              <a:r>
                <a:t>Hib (2 months)</a:t>
              </a:r>
            </a:p>
            <a:p>
              <a:pPr>
                <a:defRPr sz="1100">
                  <a:solidFill>
                    <a:srgbClr val="FFFFFF"/>
                  </a:solidFill>
                  <a:effectLst>
                    <a:outerShdw sx="100000" sy="100000" kx="0" ky="0" algn="b" rotWithShape="0" blurRad="50800" dist="76200" dir="2700000">
                      <a:srgbClr val="000000">
                        <a:alpha val="40000"/>
                      </a:srgbClr>
                    </a:outerShdw>
                  </a:effectLst>
                </a:defRPr>
              </a:pPr>
              <a:r>
                <a:t>PCV (2 months)</a:t>
              </a:r>
            </a:p>
            <a:p>
              <a:pPr>
                <a:defRPr sz="1100">
                  <a:solidFill>
                    <a:srgbClr val="FFFFFF"/>
                  </a:solidFill>
                  <a:effectLst>
                    <a:outerShdw sx="100000" sy="100000" kx="0" ky="0" algn="b" rotWithShape="0" blurRad="50800" dist="76200" dir="2700000">
                      <a:srgbClr val="000000">
                        <a:alpha val="40000"/>
                      </a:srgbClr>
                    </a:outerShdw>
                  </a:effectLst>
                </a:defRPr>
              </a:pPr>
              <a:r>
                <a:t>Rotavirus (2 months)</a:t>
              </a:r>
            </a:p>
            <a:p>
              <a:pPr>
                <a:defRPr sz="1100">
                  <a:solidFill>
                    <a:srgbClr val="FFFFFF"/>
                  </a:solidFill>
                  <a:effectLst>
                    <a:outerShdw sx="100000" sy="100000" kx="0" ky="0" algn="b" rotWithShape="0" blurRad="50800" dist="76200" dir="2700000">
                      <a:srgbClr val="000000">
                        <a:alpha val="40000"/>
                      </a:srgbClr>
                    </a:outerShdw>
                  </a:effectLst>
                </a:defRPr>
              </a:pPr>
              <a:r>
                <a:t>DTaP (4 months)</a:t>
              </a:r>
            </a:p>
            <a:p>
              <a:pPr>
                <a:defRPr sz="1100">
                  <a:solidFill>
                    <a:srgbClr val="FFFFFF"/>
                  </a:solidFill>
                  <a:effectLst>
                    <a:outerShdw sx="100000" sy="100000" kx="0" ky="0" algn="b" rotWithShape="0" blurRad="50800" dist="76200" dir="2700000">
                      <a:srgbClr val="000000">
                        <a:alpha val="40000"/>
                      </a:srgbClr>
                    </a:outerShdw>
                  </a:effectLst>
                </a:defRPr>
              </a:pPr>
              <a:r>
                <a:t>Polio (4 months)</a:t>
              </a:r>
            </a:p>
            <a:p>
              <a:pPr>
                <a:defRPr sz="1100">
                  <a:solidFill>
                    <a:srgbClr val="FFFFFF"/>
                  </a:solidFill>
                  <a:effectLst>
                    <a:outerShdw sx="100000" sy="100000" kx="0" ky="0" algn="b" rotWithShape="0" blurRad="50800" dist="76200" dir="2700000">
                      <a:srgbClr val="000000">
                        <a:alpha val="40000"/>
                      </a:srgbClr>
                    </a:outerShdw>
                  </a:effectLst>
                </a:defRPr>
              </a:pPr>
              <a:r>
                <a:t>Hib (4 months)</a:t>
              </a:r>
            </a:p>
            <a:p>
              <a:pPr>
                <a:defRPr sz="1100">
                  <a:solidFill>
                    <a:srgbClr val="FFFFFF"/>
                  </a:solidFill>
                  <a:effectLst>
                    <a:outerShdw sx="100000" sy="100000" kx="0" ky="0" algn="b" rotWithShape="0" blurRad="50800" dist="76200" dir="2700000">
                      <a:srgbClr val="000000">
                        <a:alpha val="40000"/>
                      </a:srgbClr>
                    </a:outerShdw>
                  </a:effectLst>
                </a:defRPr>
              </a:pPr>
              <a:r>
                <a:t>PCV (4 months)</a:t>
              </a:r>
            </a:p>
            <a:p>
              <a:pPr>
                <a:defRPr sz="1100">
                  <a:solidFill>
                    <a:srgbClr val="FFFFFF"/>
                  </a:solidFill>
                  <a:effectLst>
                    <a:outerShdw sx="100000" sy="100000" kx="0" ky="0" algn="b" rotWithShape="0" blurRad="50800" dist="76200" dir="2700000">
                      <a:srgbClr val="000000">
                        <a:alpha val="40000"/>
                      </a:srgbClr>
                    </a:outerShdw>
                  </a:effectLst>
                </a:defRPr>
              </a:pPr>
              <a:r>
                <a:t>Rotavirus (4 months)</a:t>
              </a:r>
            </a:p>
            <a:p>
              <a:pPr>
                <a:defRPr sz="1100">
                  <a:solidFill>
                    <a:srgbClr val="FFFFFF"/>
                  </a:solidFill>
                  <a:effectLst>
                    <a:outerShdw sx="100000" sy="100000" kx="0" ky="0" algn="b" rotWithShape="0" blurRad="50800" dist="76200" dir="2700000">
                      <a:srgbClr val="000000">
                        <a:alpha val="40000"/>
                      </a:srgbClr>
                    </a:outerShdw>
                  </a:effectLst>
                </a:defRPr>
              </a:pPr>
              <a:r>
                <a:t>DTaP (6 months)</a:t>
              </a:r>
            </a:p>
            <a:p>
              <a:pPr>
                <a:defRPr sz="1100">
                  <a:solidFill>
                    <a:srgbClr val="FFFFFF"/>
                  </a:solidFill>
                  <a:effectLst>
                    <a:outerShdw sx="100000" sy="100000" kx="0" ky="0" algn="b" rotWithShape="0" blurRad="50800" dist="76200" dir="2700000">
                      <a:srgbClr val="000000">
                        <a:alpha val="40000"/>
                      </a:srgbClr>
                    </a:outerShdw>
                  </a:effectLst>
                </a:defRPr>
              </a:pPr>
              <a:r>
                <a:t>Polio (6 months)</a:t>
              </a:r>
            </a:p>
            <a:p>
              <a:pPr>
                <a:defRPr sz="1100">
                  <a:solidFill>
                    <a:srgbClr val="FFFFFF"/>
                  </a:solidFill>
                  <a:effectLst>
                    <a:outerShdw sx="100000" sy="100000" kx="0" ky="0" algn="b" rotWithShape="0" blurRad="50800" dist="76200" dir="2700000">
                      <a:srgbClr val="000000">
                        <a:alpha val="40000"/>
                      </a:srgbClr>
                    </a:outerShdw>
                  </a:effectLst>
                </a:defRPr>
              </a:pPr>
              <a:r>
                <a:t>Hepatitis B (6 months)</a:t>
              </a:r>
            </a:p>
            <a:p>
              <a:pPr>
                <a:defRPr sz="1100">
                  <a:solidFill>
                    <a:srgbClr val="FFFFFF"/>
                  </a:solidFill>
                  <a:effectLst>
                    <a:outerShdw sx="100000" sy="100000" kx="0" ky="0" algn="b" rotWithShape="0" blurRad="50800" dist="76200" dir="2700000">
                      <a:srgbClr val="000000">
                        <a:alpha val="40000"/>
                      </a:srgbClr>
                    </a:outerShdw>
                  </a:effectLst>
                </a:defRPr>
              </a:pPr>
              <a:r>
                <a:t>Hib (6 months)</a:t>
              </a:r>
            </a:p>
            <a:p>
              <a:pPr>
                <a:defRPr sz="1100">
                  <a:solidFill>
                    <a:srgbClr val="FFFFFF"/>
                  </a:solidFill>
                  <a:effectLst>
                    <a:outerShdw sx="100000" sy="100000" kx="0" ky="0" algn="b" rotWithShape="0" blurRad="50800" dist="76200" dir="2700000">
                      <a:srgbClr val="000000">
                        <a:alpha val="40000"/>
                      </a:srgbClr>
                    </a:outerShdw>
                  </a:effectLst>
                </a:defRPr>
              </a:pPr>
              <a:r>
                <a:t>PCV (6 months)</a:t>
              </a:r>
            </a:p>
            <a:p>
              <a:pPr>
                <a:defRPr sz="1100">
                  <a:solidFill>
                    <a:srgbClr val="FFFFFF"/>
                  </a:solidFill>
                  <a:effectLst>
                    <a:outerShdw sx="100000" sy="100000" kx="0" ky="0" algn="b" rotWithShape="0" blurRad="50800" dist="76200" dir="2700000">
                      <a:srgbClr val="000000">
                        <a:alpha val="40000"/>
                      </a:srgbClr>
                    </a:outerShdw>
                  </a:effectLst>
                </a:defRPr>
              </a:pPr>
              <a:r>
                <a:t>Rotavirus (6 months)</a:t>
              </a:r>
            </a:p>
            <a:p>
              <a:pPr>
                <a:defRPr sz="1100">
                  <a:solidFill>
                    <a:srgbClr val="FFFFFF"/>
                  </a:solidFill>
                  <a:effectLst>
                    <a:outerShdw sx="100000" sy="100000" kx="0" ky="0" algn="b" rotWithShape="0" blurRad="50800" dist="76200" dir="2700000">
                      <a:srgbClr val="000000">
                        <a:alpha val="40000"/>
                      </a:srgbClr>
                    </a:outerShdw>
                  </a:effectLst>
                </a:defRPr>
              </a:pPr>
              <a:r>
                <a:t>Influenza (6 months)</a:t>
              </a:r>
            </a:p>
            <a:p>
              <a:pPr>
                <a:defRPr sz="1100">
                  <a:solidFill>
                    <a:srgbClr val="FFFFFF"/>
                  </a:solidFill>
                  <a:effectLst>
                    <a:outerShdw sx="100000" sy="100000" kx="0" ky="0" algn="b" rotWithShape="0" blurRad="50800" dist="76200" dir="2700000">
                      <a:srgbClr val="000000">
                        <a:alpha val="40000"/>
                      </a:srgbClr>
                    </a:outerShdw>
                  </a:effectLst>
                </a:defRPr>
              </a:pPr>
              <a:r>
                <a:t>MMR (12 months)</a:t>
              </a:r>
            </a:p>
            <a:p>
              <a:pPr>
                <a:defRPr sz="1100">
                  <a:solidFill>
                    <a:srgbClr val="FFFFFF"/>
                  </a:solidFill>
                  <a:effectLst>
                    <a:outerShdw sx="100000" sy="100000" kx="0" ky="0" algn="b" rotWithShape="0" blurRad="50800" dist="76200" dir="2700000">
                      <a:srgbClr val="000000">
                        <a:alpha val="40000"/>
                      </a:srgbClr>
                    </a:outerShdw>
                  </a:effectLst>
                </a:defRPr>
              </a:pPr>
              <a:r>
                <a:t>Varicella (12 months)</a:t>
              </a:r>
            </a:p>
            <a:p>
              <a:pPr>
                <a:defRPr sz="1100">
                  <a:solidFill>
                    <a:srgbClr val="FFFFFF"/>
                  </a:solidFill>
                  <a:effectLst>
                    <a:outerShdw sx="100000" sy="100000" kx="0" ky="0" algn="b" rotWithShape="0" blurRad="50800" dist="76200" dir="2700000">
                      <a:srgbClr val="000000">
                        <a:alpha val="40000"/>
                      </a:srgbClr>
                    </a:outerShdw>
                  </a:effectLst>
                </a:defRPr>
              </a:pPr>
              <a:r>
                <a:t>Hib (12 months)</a:t>
              </a:r>
            </a:p>
            <a:p>
              <a:pPr>
                <a:defRPr sz="1100">
                  <a:solidFill>
                    <a:srgbClr val="FFFFFF"/>
                  </a:solidFill>
                  <a:effectLst>
                    <a:outerShdw sx="100000" sy="100000" kx="0" ky="0" algn="b" rotWithShape="0" blurRad="50800" dist="76200" dir="2700000">
                      <a:srgbClr val="000000">
                        <a:alpha val="40000"/>
                      </a:srgbClr>
                    </a:outerShdw>
                  </a:effectLst>
                </a:defRPr>
              </a:pPr>
              <a:r>
                <a:t>Hepatitis A (12 months)</a:t>
              </a:r>
            </a:p>
            <a:p>
              <a:pPr>
                <a:defRPr sz="1100">
                  <a:solidFill>
                    <a:srgbClr val="FFFFFF"/>
                  </a:solidFill>
                  <a:effectLst>
                    <a:outerShdw sx="100000" sy="100000" kx="0" ky="0" algn="b" rotWithShape="0" blurRad="50800" dist="76200" dir="2700000">
                      <a:srgbClr val="000000">
                        <a:alpha val="40000"/>
                      </a:srgbClr>
                    </a:outerShdw>
                  </a:effectLst>
                </a:defRPr>
              </a:pPr>
              <a:r>
                <a:t>PCV (12 months)</a:t>
              </a:r>
            </a:p>
            <a:p>
              <a:pPr>
                <a:defRPr sz="1100">
                  <a:solidFill>
                    <a:srgbClr val="FFFFFF"/>
                  </a:solidFill>
                  <a:effectLst>
                    <a:outerShdw sx="100000" sy="100000" kx="0" ky="0" algn="b" rotWithShape="0" blurRad="50800" dist="76200" dir="2700000">
                      <a:srgbClr val="000000">
                        <a:alpha val="40000"/>
                      </a:srgbClr>
                    </a:outerShdw>
                  </a:effectLst>
                </a:defRPr>
              </a:pPr>
              <a:r>
                <a:t>DTaP (15 months)</a:t>
              </a:r>
            </a:p>
            <a:p>
              <a:pPr>
                <a:defRPr sz="1100">
                  <a:solidFill>
                    <a:srgbClr val="FFFFFF"/>
                  </a:solidFill>
                  <a:effectLst>
                    <a:outerShdw sx="100000" sy="100000" kx="0" ky="0" algn="b" rotWithShape="0" blurRad="50800" dist="76200" dir="2700000">
                      <a:srgbClr val="000000">
                        <a:alpha val="40000"/>
                      </a:srgbClr>
                    </a:outerShdw>
                  </a:effectLst>
                </a:defRPr>
              </a:pPr>
              <a:r>
                <a:t>Hepatitis A (18 months)</a:t>
              </a:r>
            </a:p>
            <a:p>
              <a:pPr>
                <a:defRPr sz="1100">
                  <a:solidFill>
                    <a:srgbClr val="FFFFFF"/>
                  </a:solidFill>
                  <a:effectLst>
                    <a:outerShdw sx="100000" sy="100000" kx="0" ky="0" algn="b" rotWithShape="0" blurRad="50800" dist="76200" dir="2700000">
                      <a:srgbClr val="000000">
                        <a:alpha val="40000"/>
                      </a:srgbClr>
                    </a:outerShdw>
                  </a:effectLst>
                </a:defRPr>
              </a:pPr>
              <a:r>
                <a:t>Influenza (18 months)</a:t>
              </a:r>
            </a:p>
            <a:p>
              <a:pPr>
                <a:defRPr sz="1100">
                  <a:solidFill>
                    <a:srgbClr val="FFFFFF"/>
                  </a:solidFill>
                  <a:effectLst>
                    <a:outerShdw sx="100000" sy="100000" kx="0" ky="0" algn="b" rotWithShape="0" blurRad="50800" dist="76200" dir="2700000">
                      <a:srgbClr val="000000">
                        <a:alpha val="40000"/>
                      </a:srgbClr>
                    </a:outerShdw>
                  </a:effectLst>
                </a:defRPr>
              </a:pPr>
              <a:r>
                <a:t>Influenza (2 years)</a:t>
              </a:r>
            </a:p>
            <a:p>
              <a:pPr>
                <a:defRPr sz="1100">
                  <a:solidFill>
                    <a:srgbClr val="FFFFFF"/>
                  </a:solidFill>
                  <a:effectLst>
                    <a:outerShdw sx="100000" sy="100000" kx="0" ky="0" algn="b" rotWithShape="0" blurRad="50800" dist="76200" dir="2700000">
                      <a:srgbClr val="000000">
                        <a:alpha val="40000"/>
                      </a:srgbClr>
                    </a:outerShdw>
                  </a:effectLst>
                </a:defRPr>
              </a:pPr>
              <a:r>
                <a:t>Influenza (3 years)</a:t>
              </a:r>
            </a:p>
            <a:p>
              <a:pPr>
                <a:defRPr sz="1100">
                  <a:solidFill>
                    <a:srgbClr val="FFFFFF"/>
                  </a:solidFill>
                  <a:effectLst>
                    <a:outerShdw sx="100000" sy="100000" kx="0" ky="0" algn="b" rotWithShape="0" blurRad="50800" dist="76200" dir="2700000">
                      <a:srgbClr val="000000">
                        <a:alpha val="40000"/>
                      </a:srgbClr>
                    </a:outerShdw>
                  </a:effectLst>
                </a:defRPr>
              </a:pPr>
              <a:r>
                <a:t>Influenza (4 years)</a:t>
              </a:r>
            </a:p>
            <a:p>
              <a:pPr>
                <a:defRPr sz="1100">
                  <a:solidFill>
                    <a:srgbClr val="FFFFFF"/>
                  </a:solidFill>
                  <a:effectLst>
                    <a:outerShdw sx="100000" sy="100000" kx="0" ky="0" algn="b" rotWithShape="0" blurRad="50800" dist="76200" dir="2700000">
                      <a:srgbClr val="000000">
                        <a:alpha val="40000"/>
                      </a:srgbClr>
                    </a:outerShdw>
                  </a:effectLst>
                </a:defRPr>
              </a:pPr>
              <a:r>
                <a:t>DTaP (4 years)</a:t>
              </a:r>
            </a:p>
            <a:p>
              <a:pPr>
                <a:defRPr sz="1100">
                  <a:solidFill>
                    <a:srgbClr val="FFFFFF"/>
                  </a:solidFill>
                  <a:effectLst>
                    <a:outerShdw sx="100000" sy="100000" kx="0" ky="0" algn="b" rotWithShape="0" blurRad="50800" dist="76200" dir="2700000">
                      <a:srgbClr val="000000">
                        <a:alpha val="40000"/>
                      </a:srgbClr>
                    </a:outerShdw>
                  </a:effectLst>
                </a:defRPr>
              </a:pPr>
              <a:r>
                <a:t>MMR (4 years)</a:t>
              </a:r>
            </a:p>
            <a:p>
              <a:pPr>
                <a:defRPr sz="1100">
                  <a:solidFill>
                    <a:srgbClr val="FFFFFF"/>
                  </a:solidFill>
                  <a:effectLst>
                    <a:outerShdw sx="100000" sy="100000" kx="0" ky="0" algn="b" rotWithShape="0" blurRad="50800" dist="76200" dir="2700000">
                      <a:srgbClr val="000000">
                        <a:alpha val="40000"/>
                      </a:srgbClr>
                    </a:outerShdw>
                  </a:effectLst>
                </a:defRPr>
              </a:pPr>
              <a:r>
                <a:t>Rubella (4 years)</a:t>
              </a:r>
            </a:p>
            <a:p>
              <a:pPr>
                <a:defRPr sz="1100">
                  <a:solidFill>
                    <a:srgbClr val="FFFFFF"/>
                  </a:solidFill>
                  <a:effectLst>
                    <a:outerShdw sx="100000" sy="100000" kx="0" ky="0" algn="b" rotWithShape="0" blurRad="50800" dist="76200" dir="2700000">
                      <a:srgbClr val="000000">
                        <a:alpha val="40000"/>
                      </a:srgbClr>
                    </a:outerShdw>
                  </a:effectLst>
                </a:defRPr>
              </a:pPr>
              <a:r>
                <a:t>Varicella (4 years)</a:t>
              </a:r>
            </a:p>
            <a:p>
              <a:pPr>
                <a:defRPr sz="1100">
                  <a:solidFill>
                    <a:srgbClr val="FFFFFF"/>
                  </a:solidFill>
                  <a:effectLst>
                    <a:outerShdw sx="100000" sy="100000" kx="0" ky="0" algn="b" rotWithShape="0" blurRad="50800" dist="76200" dir="2700000">
                      <a:srgbClr val="000000">
                        <a:alpha val="40000"/>
                      </a:srgbClr>
                    </a:outerShdw>
                  </a:effectLst>
                </a:defRPr>
              </a:pPr>
              <a:r>
                <a:t>Influenza (5 years)</a:t>
              </a:r>
            </a:p>
            <a:p>
              <a:pPr>
                <a:defRPr sz="1100">
                  <a:solidFill>
                    <a:srgbClr val="FFFFFF"/>
                  </a:solidFill>
                  <a:effectLst>
                    <a:outerShdw sx="100000" sy="100000" kx="0" ky="0" algn="b" rotWithShape="0" blurRad="50800" dist="76200" dir="2700000">
                      <a:srgbClr val="000000">
                        <a:alpha val="40000"/>
                      </a:srgbClr>
                    </a:outerShdw>
                  </a:effectLst>
                </a:defRPr>
              </a:pPr>
              <a:r>
                <a:t>Influenza (6 years)</a:t>
              </a:r>
            </a:p>
            <a:p>
              <a:pPr>
                <a:defRPr sz="1100">
                  <a:solidFill>
                    <a:srgbClr val="FFFFFF"/>
                  </a:solidFill>
                  <a:effectLst>
                    <a:outerShdw sx="100000" sy="100000" kx="0" ky="0" algn="b" rotWithShape="0" blurRad="50800" dist="76200" dir="2700000">
                      <a:srgbClr val="000000">
                        <a:alpha val="40000"/>
                      </a:srgbClr>
                    </a:outerShdw>
                  </a:effectLst>
                </a:defRPr>
              </a:pPr>
              <a:r>
                <a:t>Influenza (7 years)</a:t>
              </a:r>
            </a:p>
            <a:p>
              <a:pPr>
                <a:defRPr sz="1100">
                  <a:solidFill>
                    <a:srgbClr val="FFFFFF"/>
                  </a:solidFill>
                  <a:effectLst>
                    <a:outerShdw sx="100000" sy="100000" kx="0" ky="0" algn="b" rotWithShape="0" blurRad="50800" dist="76200" dir="2700000">
                      <a:srgbClr val="000000">
                        <a:alpha val="40000"/>
                      </a:srgbClr>
                    </a:outerShdw>
                  </a:effectLst>
                </a:defRPr>
              </a:pPr>
              <a:r>
                <a:t>Influenza (8 years)</a:t>
              </a:r>
            </a:p>
            <a:p>
              <a:pPr>
                <a:defRPr sz="1100">
                  <a:solidFill>
                    <a:srgbClr val="FFFFFF"/>
                  </a:solidFill>
                  <a:effectLst>
                    <a:outerShdw sx="100000" sy="100000" kx="0" ky="0" algn="b" rotWithShape="0" blurRad="50800" dist="76200" dir="2700000">
                      <a:srgbClr val="000000">
                        <a:alpha val="40000"/>
                      </a:srgbClr>
                    </a:outerShdw>
                  </a:effectLst>
                </a:defRPr>
              </a:pPr>
              <a:r>
                <a:t>Influenza (9 years)</a:t>
              </a:r>
            </a:p>
            <a:p>
              <a:pPr>
                <a:defRPr sz="1100">
                  <a:solidFill>
                    <a:srgbClr val="FFFFFF"/>
                  </a:solidFill>
                  <a:effectLst>
                    <a:outerShdw sx="100000" sy="100000" kx="0" ky="0" algn="b" rotWithShape="0" blurRad="50800" dist="76200" dir="2700000">
                      <a:srgbClr val="000000">
                        <a:alpha val="40000"/>
                      </a:srgbClr>
                    </a:outerShdw>
                  </a:effectLst>
                </a:defRPr>
              </a:pPr>
              <a:r>
                <a:t>Influenza (10 years)</a:t>
              </a:r>
            </a:p>
            <a:p>
              <a:pPr>
                <a:defRPr sz="1100">
                  <a:solidFill>
                    <a:srgbClr val="FFFFFF"/>
                  </a:solidFill>
                  <a:effectLst>
                    <a:outerShdw sx="100000" sy="100000" kx="0" ky="0" algn="b" rotWithShape="0" blurRad="50800" dist="76200" dir="2700000">
                      <a:srgbClr val="000000">
                        <a:alpha val="40000"/>
                      </a:srgbClr>
                    </a:outerShdw>
                  </a:effectLst>
                </a:defRPr>
              </a:pPr>
              <a:r>
                <a:t>HPV (11 years)</a:t>
              </a:r>
            </a:p>
            <a:p>
              <a:pPr>
                <a:defRPr sz="1100">
                  <a:solidFill>
                    <a:srgbClr val="FFFFFF"/>
                  </a:solidFill>
                  <a:effectLst>
                    <a:outerShdw sx="100000" sy="100000" kx="0" ky="0" algn="b" rotWithShape="0" blurRad="50800" dist="76200" dir="2700000">
                      <a:srgbClr val="000000">
                        <a:alpha val="40000"/>
                      </a:srgbClr>
                    </a:outerShdw>
                  </a:effectLst>
                </a:defRPr>
              </a:pPr>
              <a:r>
                <a:t>Influenza (11 years)</a:t>
              </a:r>
            </a:p>
            <a:p>
              <a:pPr>
                <a:defRPr sz="1100">
                  <a:solidFill>
                    <a:srgbClr val="FFFFFF"/>
                  </a:solidFill>
                  <a:effectLst>
                    <a:outerShdw sx="100000" sy="100000" kx="0" ky="0" algn="b" rotWithShape="0" blurRad="50800" dist="76200" dir="2700000">
                      <a:srgbClr val="000000">
                        <a:alpha val="40000"/>
                      </a:srgbClr>
                    </a:outerShdw>
                  </a:effectLst>
                </a:defRPr>
              </a:pPr>
              <a:r>
                <a:t>TDaP (11 years)</a:t>
              </a:r>
            </a:p>
            <a:p>
              <a:pPr>
                <a:defRPr sz="1100">
                  <a:solidFill>
                    <a:srgbClr val="FFFFFF"/>
                  </a:solidFill>
                  <a:effectLst>
                    <a:outerShdw sx="100000" sy="100000" kx="0" ky="0" algn="b" rotWithShape="0" blurRad="50800" dist="76200" dir="2700000">
                      <a:srgbClr val="000000">
                        <a:alpha val="40000"/>
                      </a:srgbClr>
                    </a:outerShdw>
                  </a:effectLst>
                </a:defRPr>
              </a:pPr>
              <a:r>
                <a:t>HPV (11 ½ years)</a:t>
              </a:r>
            </a:p>
            <a:p>
              <a:pPr>
                <a:defRPr sz="1100">
                  <a:solidFill>
                    <a:srgbClr val="FFFFFF"/>
                  </a:solidFill>
                  <a:effectLst>
                    <a:outerShdw sx="100000" sy="100000" kx="0" ky="0" algn="b" rotWithShape="0" blurRad="50800" dist="76200" dir="2700000">
                      <a:srgbClr val="000000">
                        <a:alpha val="40000"/>
                      </a:srgbClr>
                    </a:outerShdw>
                  </a:effectLst>
                </a:defRPr>
              </a:pPr>
              <a:r>
                <a:t>Influenza (12 years)</a:t>
              </a:r>
            </a:p>
            <a:p>
              <a:pPr>
                <a:defRPr sz="1100">
                  <a:solidFill>
                    <a:srgbClr val="FFFFFF"/>
                  </a:solidFill>
                  <a:effectLst>
                    <a:outerShdw sx="100000" sy="100000" kx="0" ky="0" algn="b" rotWithShape="0" blurRad="50800" dist="76200" dir="2700000">
                      <a:srgbClr val="000000">
                        <a:alpha val="40000"/>
                      </a:srgbClr>
                    </a:outerShdw>
                  </a:effectLst>
                </a:defRPr>
              </a:pPr>
              <a:r>
                <a:t>HPV (12 years)</a:t>
              </a:r>
            </a:p>
            <a:p>
              <a:pPr>
                <a:defRPr sz="1100">
                  <a:solidFill>
                    <a:srgbClr val="FFFFFF"/>
                  </a:solidFill>
                  <a:effectLst>
                    <a:outerShdw sx="100000" sy="100000" kx="0" ky="0" algn="b" rotWithShape="0" blurRad="50800" dist="76200" dir="2700000">
                      <a:srgbClr val="000000">
                        <a:alpha val="40000"/>
                      </a:srgbClr>
                    </a:outerShdw>
                  </a:effectLst>
                </a:defRPr>
              </a:pPr>
              <a:r>
                <a:t>Influenza (13 years)</a:t>
              </a:r>
            </a:p>
            <a:p>
              <a:pPr>
                <a:defRPr sz="1100">
                  <a:solidFill>
                    <a:srgbClr val="FFFFFF"/>
                  </a:solidFill>
                  <a:effectLst>
                    <a:outerShdw sx="100000" sy="100000" kx="0" ky="0" algn="b" rotWithShape="0" blurRad="50800" dist="76200" dir="2700000">
                      <a:srgbClr val="000000">
                        <a:alpha val="40000"/>
                      </a:srgbClr>
                    </a:outerShdw>
                  </a:effectLst>
                </a:defRPr>
              </a:pPr>
              <a:r>
                <a:t>Influenza (14 years)</a:t>
              </a:r>
            </a:p>
            <a:p>
              <a:pPr>
                <a:defRPr sz="1100">
                  <a:solidFill>
                    <a:srgbClr val="FFFFFF"/>
                  </a:solidFill>
                  <a:effectLst>
                    <a:outerShdw sx="100000" sy="100000" kx="0" ky="0" algn="b" rotWithShape="0" blurRad="50800" dist="76200" dir="2700000">
                      <a:srgbClr val="000000">
                        <a:alpha val="40000"/>
                      </a:srgbClr>
                    </a:outerShdw>
                  </a:effectLst>
                </a:defRPr>
              </a:pPr>
              <a:r>
                <a:t>Influenza (15 years)</a:t>
              </a:r>
            </a:p>
            <a:p>
              <a:pPr>
                <a:defRPr sz="1100">
                  <a:solidFill>
                    <a:srgbClr val="FFFFFF"/>
                  </a:solidFill>
                  <a:effectLst>
                    <a:outerShdw sx="100000" sy="100000" kx="0" ky="0" algn="b" rotWithShape="0" blurRad="50800" dist="76200" dir="2700000">
                      <a:srgbClr val="000000">
                        <a:alpha val="40000"/>
                      </a:srgbClr>
                    </a:outerShdw>
                  </a:effectLst>
                </a:defRPr>
              </a:pPr>
              <a:r>
                <a:t>MCV (16 years)</a:t>
              </a:r>
            </a:p>
            <a:p>
              <a:pPr>
                <a:defRPr sz="1100">
                  <a:solidFill>
                    <a:srgbClr val="FFFFFF"/>
                  </a:solidFill>
                  <a:effectLst>
                    <a:outerShdw sx="100000" sy="100000" kx="0" ky="0" algn="b" rotWithShape="0" blurRad="50800" dist="76200" dir="2700000">
                      <a:srgbClr val="000000">
                        <a:alpha val="40000"/>
                      </a:srgbClr>
                    </a:outerShdw>
                  </a:effectLst>
                </a:defRPr>
              </a:pPr>
              <a:r>
                <a:t>Influenza (16 years)</a:t>
              </a:r>
            </a:p>
            <a:p>
              <a:pPr>
                <a:defRPr sz="1100">
                  <a:solidFill>
                    <a:srgbClr val="FFFFFF"/>
                  </a:solidFill>
                  <a:effectLst>
                    <a:outerShdw sx="100000" sy="100000" kx="0" ky="0" algn="b" rotWithShape="0" blurRad="50800" dist="76200" dir="2700000">
                      <a:srgbClr val="000000">
                        <a:alpha val="40000"/>
                      </a:srgbClr>
                    </a:outerShdw>
                  </a:effectLst>
                </a:defRPr>
              </a:pPr>
              <a:r>
                <a:t>MenB (16 years)</a:t>
              </a:r>
            </a:p>
            <a:p>
              <a:pPr>
                <a:defRPr sz="1100">
                  <a:solidFill>
                    <a:srgbClr val="FFFFFF"/>
                  </a:solidFill>
                  <a:effectLst>
                    <a:outerShdw sx="100000" sy="100000" kx="0" ky="0" algn="b" rotWithShape="0" blurRad="50800" dist="76200" dir="2700000">
                      <a:srgbClr val="000000">
                        <a:alpha val="40000"/>
                      </a:srgbClr>
                    </a:outerShdw>
                  </a:effectLst>
                </a:defRPr>
              </a:pPr>
              <a:r>
                <a:t>Influenza (17 years)</a:t>
              </a:r>
            </a:p>
            <a:p>
              <a:pPr>
                <a:defRPr sz="1100">
                  <a:solidFill>
                    <a:srgbClr val="FFFFFF"/>
                  </a:solidFill>
                  <a:effectLst>
                    <a:outerShdw sx="100000" sy="100000" kx="0" ky="0" algn="b" rotWithShape="0" blurRad="50800" dist="76200" dir="2700000">
                      <a:srgbClr val="000000">
                        <a:alpha val="40000"/>
                      </a:srgbClr>
                    </a:outerShdw>
                  </a:effectLst>
                </a:defRPr>
              </a:pPr>
              <a:r>
                <a:t>Influenza (18 years)</a:t>
              </a:r>
            </a:p>
          </p:txBody>
        </p:sp>
        <p:sp>
          <p:nvSpPr>
            <p:cNvPr id="297" name="Shape 283"/>
            <p:cNvSpPr txBox="1"/>
            <p:nvPr/>
          </p:nvSpPr>
          <p:spPr>
            <a:xfrm>
              <a:off x="624734" y="-1"/>
              <a:ext cx="1347251"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chemeClr val="accent4"/>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2017</a:t>
              </a:r>
            </a:p>
          </p:txBody>
        </p:sp>
        <p:sp>
          <p:nvSpPr>
            <p:cNvPr id="298" name="Shape 284"/>
            <p:cNvSpPr/>
            <p:nvPr/>
          </p:nvSpPr>
          <p:spPr>
            <a:xfrm>
              <a:off x="24462" y="984577"/>
              <a:ext cx="2812651" cy="2"/>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299" name="Shape 285"/>
            <p:cNvSpPr txBox="1"/>
            <p:nvPr/>
          </p:nvSpPr>
          <p:spPr>
            <a:xfrm>
              <a:off x="663300" y="567748"/>
              <a:ext cx="1183068"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54 Vaccines</a:t>
              </a:r>
            </a:p>
          </p:txBody>
        </p:sp>
      </p:grpSp>
      <p:grpSp>
        <p:nvGrpSpPr>
          <p:cNvPr id="305" name="Group 291"/>
          <p:cNvGrpSpPr/>
          <p:nvPr/>
        </p:nvGrpSpPr>
        <p:grpSpPr>
          <a:xfrm>
            <a:off x="5978898" y="664609"/>
            <a:ext cx="5225130" cy="6117514"/>
            <a:chOff x="0" y="0"/>
            <a:chExt cx="5225129" cy="6117512"/>
          </a:xfrm>
        </p:grpSpPr>
        <p:sp>
          <p:nvSpPr>
            <p:cNvPr id="301" name="Shape 287"/>
            <p:cNvSpPr txBox="1"/>
            <p:nvPr/>
          </p:nvSpPr>
          <p:spPr>
            <a:xfrm>
              <a:off x="85912" y="1030565"/>
              <a:ext cx="5053304" cy="50869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3" spcCol="126332" anchor="t">
              <a:noAutofit/>
            </a:bodyPr>
            <a:lstStyle/>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a:p>
              <a:pPr>
                <a:defRPr sz="600">
                  <a:solidFill>
                    <a:srgbClr val="FFFFFF"/>
                  </a:solidFill>
                  <a:effectLst>
                    <a:outerShdw sx="100000" sy="100000" kx="0" ky="0" algn="b" rotWithShape="0" blurRad="50800" dist="76200" dir="2700000">
                      <a:srgbClr val="000000">
                        <a:alpha val="40000"/>
                      </a:srgbClr>
                    </a:outerShdw>
                  </a:effectLst>
                </a:defRPr>
              </a:pPr>
              <a:r>
                <a:t>Influenza (11 years)</a:t>
              </a:r>
            </a:p>
            <a:p>
              <a:pPr>
                <a:defRPr sz="600">
                  <a:solidFill>
                    <a:srgbClr val="FFFFFF"/>
                  </a:solidFill>
                  <a:effectLst>
                    <a:outerShdw sx="100000" sy="100000" kx="0" ky="0" algn="b" rotWithShape="0" blurRad="50800" dist="76200" dir="2700000">
                      <a:srgbClr val="000000">
                        <a:alpha val="40000"/>
                      </a:srgbClr>
                    </a:outerShdw>
                  </a:effectLst>
                </a:defRPr>
              </a:pPr>
              <a:r>
                <a:t>TDaP (11 years)</a:t>
              </a:r>
            </a:p>
            <a:p>
              <a:pPr>
                <a:defRPr sz="600">
                  <a:solidFill>
                    <a:srgbClr val="FFFFFF"/>
                  </a:solidFill>
                  <a:effectLst>
                    <a:outerShdw sx="100000" sy="100000" kx="0" ky="0" algn="b" rotWithShape="0" blurRad="50800" dist="76200" dir="2700000">
                      <a:srgbClr val="000000">
                        <a:alpha val="40000"/>
                      </a:srgbClr>
                    </a:outerShdw>
                  </a:effectLst>
                </a:defRPr>
              </a:pPr>
              <a:r>
                <a:t>HPV (11 ½ years)</a:t>
              </a:r>
            </a:p>
            <a:p>
              <a:pPr>
                <a:defRPr sz="600">
                  <a:solidFill>
                    <a:srgbClr val="FFFFFF"/>
                  </a:solidFill>
                  <a:effectLst>
                    <a:outerShdw sx="100000" sy="100000" kx="0" ky="0" algn="b" rotWithShape="0" blurRad="50800" dist="76200" dir="2700000">
                      <a:srgbClr val="000000">
                        <a:alpha val="40000"/>
                      </a:srgbClr>
                    </a:outerShdw>
                  </a:effectLst>
                </a:defRPr>
              </a:pPr>
              <a:r>
                <a:t>Influenza (12 years)</a:t>
              </a:r>
            </a:p>
            <a:p>
              <a:pPr>
                <a:defRPr sz="600">
                  <a:solidFill>
                    <a:srgbClr val="FFFFFF"/>
                  </a:solidFill>
                  <a:effectLst>
                    <a:outerShdw sx="100000" sy="100000" kx="0" ky="0" algn="b" rotWithShape="0" blurRad="50800" dist="76200" dir="2700000">
                      <a:srgbClr val="000000">
                        <a:alpha val="40000"/>
                      </a:srgbClr>
                    </a:outerShdw>
                  </a:effectLst>
                </a:defRPr>
              </a:pPr>
              <a:r>
                <a:t>HPV (12 years)</a:t>
              </a:r>
            </a:p>
            <a:p>
              <a:pPr>
                <a:defRPr sz="600">
                  <a:solidFill>
                    <a:srgbClr val="FFFFFF"/>
                  </a:solidFill>
                  <a:effectLst>
                    <a:outerShdw sx="100000" sy="100000" kx="0" ky="0" algn="b" rotWithShape="0" blurRad="50800" dist="76200" dir="2700000">
                      <a:srgbClr val="000000">
                        <a:alpha val="40000"/>
                      </a:srgbClr>
                    </a:outerShdw>
                  </a:effectLst>
                </a:defRPr>
              </a:pPr>
              <a:r>
                <a:t>Influenza (13 years)</a:t>
              </a:r>
            </a:p>
            <a:p>
              <a:pPr>
                <a:defRPr sz="600">
                  <a:solidFill>
                    <a:srgbClr val="FFFFFF"/>
                  </a:solidFill>
                  <a:effectLst>
                    <a:outerShdw sx="100000" sy="100000" kx="0" ky="0" algn="b" rotWithShape="0" blurRad="50800" dist="76200" dir="2700000">
                      <a:srgbClr val="000000">
                        <a:alpha val="40000"/>
                      </a:srgbClr>
                    </a:outerShdw>
                  </a:effectLst>
                </a:defRPr>
              </a:pPr>
              <a:r>
                <a:t>Influenza (14 years)</a:t>
              </a:r>
            </a:p>
            <a:p>
              <a:pPr>
                <a:defRPr sz="600">
                  <a:solidFill>
                    <a:srgbClr val="FFFFFF"/>
                  </a:solidFill>
                  <a:effectLst>
                    <a:outerShdw sx="100000" sy="100000" kx="0" ky="0" algn="b" rotWithShape="0" blurRad="50800" dist="76200" dir="2700000">
                      <a:srgbClr val="000000">
                        <a:alpha val="40000"/>
                      </a:srgbClr>
                    </a:outerShdw>
                  </a:effectLst>
                </a:defRPr>
              </a:pPr>
              <a:r>
                <a:t>Influenza (15 years)</a:t>
              </a:r>
            </a:p>
            <a:p>
              <a:pPr>
                <a:defRPr sz="600">
                  <a:solidFill>
                    <a:srgbClr val="FFFFFF"/>
                  </a:solidFill>
                  <a:effectLst>
                    <a:outerShdw sx="100000" sy="100000" kx="0" ky="0" algn="b" rotWithShape="0" blurRad="50800" dist="76200" dir="2700000">
                      <a:srgbClr val="000000">
                        <a:alpha val="40000"/>
                      </a:srgbClr>
                    </a:outerShdw>
                  </a:effectLst>
                </a:defRPr>
              </a:pPr>
              <a:r>
                <a:t>MCV (16 years)</a:t>
              </a:r>
            </a:p>
            <a:p>
              <a:pPr>
                <a:defRPr sz="600">
                  <a:solidFill>
                    <a:srgbClr val="FFFFFF"/>
                  </a:solidFill>
                  <a:effectLst>
                    <a:outerShdw sx="100000" sy="100000" kx="0" ky="0" algn="b" rotWithShape="0" blurRad="50800" dist="76200" dir="2700000">
                      <a:srgbClr val="000000">
                        <a:alpha val="40000"/>
                      </a:srgbClr>
                    </a:outerShdw>
                  </a:effectLst>
                </a:defRPr>
              </a:pPr>
              <a:r>
                <a:t>Influenza (16 years)</a:t>
              </a:r>
            </a:p>
            <a:p>
              <a:pPr>
                <a:defRPr sz="600">
                  <a:solidFill>
                    <a:srgbClr val="FFFFFF"/>
                  </a:solidFill>
                  <a:effectLst>
                    <a:outerShdw sx="100000" sy="100000" kx="0" ky="0" algn="b" rotWithShape="0" blurRad="50800" dist="76200" dir="2700000">
                      <a:srgbClr val="000000">
                        <a:alpha val="40000"/>
                      </a:srgbClr>
                    </a:outerShdw>
                  </a:effectLst>
                </a:defRPr>
              </a:pPr>
              <a:r>
                <a:t>MenB (16 years)</a:t>
              </a:r>
            </a:p>
            <a:p>
              <a:pPr>
                <a:defRPr sz="600">
                  <a:solidFill>
                    <a:srgbClr val="FFFFFF"/>
                  </a:solidFill>
                  <a:effectLst>
                    <a:outerShdw sx="100000" sy="100000" kx="0" ky="0" algn="b" rotWithShape="0" blurRad="50800" dist="76200" dir="2700000">
                      <a:srgbClr val="000000">
                        <a:alpha val="40000"/>
                      </a:srgbClr>
                    </a:outerShdw>
                  </a:effectLst>
                </a:defRPr>
              </a:pPr>
              <a:r>
                <a:t>Influenza (17 years)</a:t>
              </a:r>
            </a:p>
            <a:p>
              <a:pPr>
                <a:defRPr sz="600">
                  <a:solidFill>
                    <a:srgbClr val="FFFFFF"/>
                  </a:solidFill>
                  <a:effectLst>
                    <a:outerShdw sx="100000" sy="100000" kx="0" ky="0" algn="b" rotWithShape="0" blurRad="50800" dist="76200" dir="2700000">
                      <a:srgbClr val="000000">
                        <a:alpha val="40000"/>
                      </a:srgbClr>
                    </a:outerShdw>
                  </a:effectLst>
                </a:defRPr>
              </a:pPr>
              <a:r>
                <a:t>Influenza (18 years)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Influenza (pregnancy)</a:t>
              </a:r>
            </a:p>
            <a:p>
              <a:pPr>
                <a:defRPr sz="600">
                  <a:solidFill>
                    <a:srgbClr val="FFFFFF"/>
                  </a:solidFill>
                  <a:effectLst>
                    <a:outerShdw sx="100000" sy="100000" kx="0" ky="0" algn="b" rotWithShape="0" blurRad="50800" dist="76200" dir="2700000">
                      <a:srgbClr val="000000">
                        <a:alpha val="40000"/>
                      </a:srgbClr>
                    </a:outerShdw>
                  </a:effectLst>
                </a:defRPr>
              </a:pPr>
              <a:r>
                <a:t>Tdap (pregnancy)</a:t>
              </a:r>
            </a:p>
            <a:p>
              <a:pPr>
                <a:defRPr sz="600">
                  <a:solidFill>
                    <a:srgbClr val="FFFFFF"/>
                  </a:solidFill>
                  <a:effectLst>
                    <a:outerShdw sx="100000" sy="100000" kx="0" ky="0" algn="b" rotWithShape="0" blurRad="50800" dist="76200" dir="2700000">
                      <a:srgbClr val="000000">
                        <a:alpha val="40000"/>
                      </a:srgbClr>
                    </a:outerShdw>
                  </a:effectLst>
                </a:defRPr>
              </a:pPr>
              <a:r>
                <a:t>Hepatitis B (one day)</a:t>
              </a:r>
            </a:p>
            <a:p>
              <a:pPr>
                <a:defRPr sz="600">
                  <a:solidFill>
                    <a:srgbClr val="FFFFFF"/>
                  </a:solidFill>
                  <a:effectLst>
                    <a:outerShdw sx="100000" sy="100000" kx="0" ky="0" algn="b" rotWithShape="0" blurRad="50800" dist="76200" dir="2700000">
                      <a:srgbClr val="000000">
                        <a:alpha val="40000"/>
                      </a:srgbClr>
                    </a:outerShdw>
                  </a:effectLst>
                </a:defRPr>
              </a:pPr>
              <a:r>
                <a:t>Hepatitis B (one month)</a:t>
              </a:r>
            </a:p>
            <a:p>
              <a:pPr>
                <a:defRPr sz="600">
                  <a:solidFill>
                    <a:srgbClr val="FFFFFF"/>
                  </a:solidFill>
                  <a:effectLst>
                    <a:outerShdw sx="100000" sy="100000" kx="0" ky="0" algn="b" rotWithShape="0" blurRad="50800" dist="76200" dir="2700000">
                      <a:srgbClr val="000000">
                        <a:alpha val="40000"/>
                      </a:srgbClr>
                    </a:outerShdw>
                  </a:effectLst>
                </a:defRPr>
              </a:pPr>
              <a:r>
                <a:t>DTaP (2 months)</a:t>
              </a:r>
            </a:p>
            <a:p>
              <a:pPr>
                <a:defRPr sz="600">
                  <a:solidFill>
                    <a:srgbClr val="FFFFFF"/>
                  </a:solidFill>
                  <a:effectLst>
                    <a:outerShdw sx="100000" sy="100000" kx="0" ky="0" algn="b" rotWithShape="0" blurRad="50800" dist="76200" dir="2700000">
                      <a:srgbClr val="000000">
                        <a:alpha val="40000"/>
                      </a:srgbClr>
                    </a:outerShdw>
                  </a:effectLst>
                </a:defRPr>
              </a:pPr>
              <a:r>
                <a:t>Polio (2 months)</a:t>
              </a:r>
            </a:p>
            <a:p>
              <a:pPr>
                <a:defRPr sz="600">
                  <a:solidFill>
                    <a:srgbClr val="FFFFFF"/>
                  </a:solidFill>
                  <a:effectLst>
                    <a:outerShdw sx="100000" sy="100000" kx="0" ky="0" algn="b" rotWithShape="0" blurRad="50800" dist="76200" dir="2700000">
                      <a:srgbClr val="000000">
                        <a:alpha val="40000"/>
                      </a:srgbClr>
                    </a:outerShdw>
                  </a:effectLst>
                </a:defRPr>
              </a:pPr>
              <a:r>
                <a:t>Hib (2 months)</a:t>
              </a:r>
            </a:p>
            <a:p>
              <a:pPr>
                <a:defRPr sz="600">
                  <a:solidFill>
                    <a:srgbClr val="FFFFFF"/>
                  </a:solidFill>
                  <a:effectLst>
                    <a:outerShdw sx="100000" sy="100000" kx="0" ky="0" algn="b" rotWithShape="0" blurRad="50800" dist="76200" dir="2700000">
                      <a:srgbClr val="000000">
                        <a:alpha val="40000"/>
                      </a:srgbClr>
                    </a:outerShdw>
                  </a:effectLst>
                </a:defRPr>
              </a:pPr>
              <a:r>
                <a:t>PCV (2 months)</a:t>
              </a:r>
            </a:p>
            <a:p>
              <a:pPr>
                <a:defRPr sz="600">
                  <a:solidFill>
                    <a:srgbClr val="FFFFFF"/>
                  </a:solidFill>
                  <a:effectLst>
                    <a:outerShdw sx="100000" sy="100000" kx="0" ky="0" algn="b" rotWithShape="0" blurRad="50800" dist="76200" dir="2700000">
                      <a:srgbClr val="000000">
                        <a:alpha val="40000"/>
                      </a:srgbClr>
                    </a:outerShdw>
                  </a:effectLst>
                </a:defRPr>
              </a:pPr>
              <a:r>
                <a:t>Rotavirus (2 months)</a:t>
              </a:r>
            </a:p>
            <a:p>
              <a:pPr>
                <a:defRPr sz="600">
                  <a:solidFill>
                    <a:srgbClr val="FFFFFF"/>
                  </a:solidFill>
                  <a:effectLst>
                    <a:outerShdw sx="100000" sy="100000" kx="0" ky="0" algn="b" rotWithShape="0" blurRad="50800" dist="76200" dir="2700000">
                      <a:srgbClr val="000000">
                        <a:alpha val="40000"/>
                      </a:srgbClr>
                    </a:outerShdw>
                  </a:effectLst>
                </a:defRPr>
              </a:pPr>
              <a:r>
                <a:t>DTaP (4 months)</a:t>
              </a:r>
            </a:p>
            <a:p>
              <a:pPr>
                <a:defRPr sz="600">
                  <a:solidFill>
                    <a:srgbClr val="FFFFFF"/>
                  </a:solidFill>
                  <a:effectLst>
                    <a:outerShdw sx="100000" sy="100000" kx="0" ky="0" algn="b" rotWithShape="0" blurRad="50800" dist="76200" dir="2700000">
                      <a:srgbClr val="000000">
                        <a:alpha val="40000"/>
                      </a:srgbClr>
                    </a:outerShdw>
                  </a:effectLst>
                </a:defRPr>
              </a:pPr>
              <a:r>
                <a:t>Polio (4 months)</a:t>
              </a:r>
            </a:p>
            <a:p>
              <a:pPr>
                <a:defRPr sz="600">
                  <a:solidFill>
                    <a:srgbClr val="FFFFFF"/>
                  </a:solidFill>
                  <a:effectLst>
                    <a:outerShdw sx="100000" sy="100000" kx="0" ky="0" algn="b" rotWithShape="0" blurRad="50800" dist="76200" dir="2700000">
                      <a:srgbClr val="000000">
                        <a:alpha val="40000"/>
                      </a:srgbClr>
                    </a:outerShdw>
                  </a:effectLst>
                </a:defRPr>
              </a:pPr>
              <a:r>
                <a:t>Hib (4 months)</a:t>
              </a:r>
            </a:p>
            <a:p>
              <a:pPr>
                <a:defRPr sz="600">
                  <a:solidFill>
                    <a:srgbClr val="FFFFFF"/>
                  </a:solidFill>
                  <a:effectLst>
                    <a:outerShdw sx="100000" sy="100000" kx="0" ky="0" algn="b" rotWithShape="0" blurRad="50800" dist="76200" dir="2700000">
                      <a:srgbClr val="000000">
                        <a:alpha val="40000"/>
                      </a:srgbClr>
                    </a:outerShdw>
                  </a:effectLst>
                </a:defRPr>
              </a:pPr>
              <a:r>
                <a:t>PCV (4 months)</a:t>
              </a:r>
            </a:p>
            <a:p>
              <a:pPr>
                <a:defRPr sz="600">
                  <a:solidFill>
                    <a:srgbClr val="FFFFFF"/>
                  </a:solidFill>
                  <a:effectLst>
                    <a:outerShdw sx="100000" sy="100000" kx="0" ky="0" algn="b" rotWithShape="0" blurRad="50800" dist="76200" dir="2700000">
                      <a:srgbClr val="000000">
                        <a:alpha val="40000"/>
                      </a:srgbClr>
                    </a:outerShdw>
                  </a:effectLst>
                </a:defRPr>
              </a:pPr>
              <a:r>
                <a:t>Rotavirus (4 months)</a:t>
              </a:r>
            </a:p>
            <a:p>
              <a:pPr>
                <a:defRPr sz="600">
                  <a:solidFill>
                    <a:srgbClr val="FFFFFF"/>
                  </a:solidFill>
                  <a:effectLst>
                    <a:outerShdw sx="100000" sy="100000" kx="0" ky="0" algn="b" rotWithShape="0" blurRad="50800" dist="76200" dir="2700000">
                      <a:srgbClr val="000000">
                        <a:alpha val="40000"/>
                      </a:srgbClr>
                    </a:outerShdw>
                  </a:effectLst>
                </a:defRPr>
              </a:pPr>
              <a:r>
                <a:t>DTaP (6 months)</a:t>
              </a:r>
            </a:p>
            <a:p>
              <a:pPr>
                <a:defRPr sz="600">
                  <a:solidFill>
                    <a:srgbClr val="FFFFFF"/>
                  </a:solidFill>
                  <a:effectLst>
                    <a:outerShdw sx="100000" sy="100000" kx="0" ky="0" algn="b" rotWithShape="0" blurRad="50800" dist="76200" dir="2700000">
                      <a:srgbClr val="000000">
                        <a:alpha val="40000"/>
                      </a:srgbClr>
                    </a:outerShdw>
                  </a:effectLst>
                </a:defRPr>
              </a:pPr>
              <a:r>
                <a:t>Polio (6 months)</a:t>
              </a:r>
            </a:p>
            <a:p>
              <a:pPr>
                <a:defRPr sz="600">
                  <a:solidFill>
                    <a:srgbClr val="FFFFFF"/>
                  </a:solidFill>
                  <a:effectLst>
                    <a:outerShdw sx="100000" sy="100000" kx="0" ky="0" algn="b" rotWithShape="0" blurRad="50800" dist="76200" dir="2700000">
                      <a:srgbClr val="000000">
                        <a:alpha val="40000"/>
                      </a:srgbClr>
                    </a:outerShdw>
                  </a:effectLst>
                </a:defRPr>
              </a:pPr>
              <a:r>
                <a:t>Hepatitis B (6 months)</a:t>
              </a:r>
            </a:p>
            <a:p>
              <a:pPr>
                <a:defRPr sz="600">
                  <a:solidFill>
                    <a:srgbClr val="FFFFFF"/>
                  </a:solidFill>
                  <a:effectLst>
                    <a:outerShdw sx="100000" sy="100000" kx="0" ky="0" algn="b" rotWithShape="0" blurRad="50800" dist="76200" dir="2700000">
                      <a:srgbClr val="000000">
                        <a:alpha val="40000"/>
                      </a:srgbClr>
                    </a:outerShdw>
                  </a:effectLst>
                </a:defRPr>
              </a:pPr>
              <a:r>
                <a:t>Hib (6 months)</a:t>
              </a:r>
            </a:p>
            <a:p>
              <a:pPr>
                <a:defRPr sz="600">
                  <a:solidFill>
                    <a:srgbClr val="FFFFFF"/>
                  </a:solidFill>
                  <a:effectLst>
                    <a:outerShdw sx="100000" sy="100000" kx="0" ky="0" algn="b" rotWithShape="0" blurRad="50800" dist="76200" dir="2700000">
                      <a:srgbClr val="000000">
                        <a:alpha val="40000"/>
                      </a:srgbClr>
                    </a:outerShdw>
                  </a:effectLst>
                </a:defRPr>
              </a:pPr>
              <a:r>
                <a:t>PCV (6 months)</a:t>
              </a:r>
            </a:p>
            <a:p>
              <a:pPr>
                <a:defRPr sz="600">
                  <a:solidFill>
                    <a:srgbClr val="FFFFFF"/>
                  </a:solidFill>
                  <a:effectLst>
                    <a:outerShdw sx="100000" sy="100000" kx="0" ky="0" algn="b" rotWithShape="0" blurRad="50800" dist="76200" dir="2700000">
                      <a:srgbClr val="000000">
                        <a:alpha val="40000"/>
                      </a:srgbClr>
                    </a:outerShdw>
                  </a:effectLst>
                </a:defRPr>
              </a:pPr>
              <a:r>
                <a:t>Rotavirus (6 months)</a:t>
              </a:r>
            </a:p>
            <a:p>
              <a:pPr>
                <a:defRPr sz="600">
                  <a:solidFill>
                    <a:srgbClr val="FFFFFF"/>
                  </a:solidFill>
                  <a:effectLst>
                    <a:outerShdw sx="100000" sy="100000" kx="0" ky="0" algn="b" rotWithShape="0" blurRad="50800" dist="76200" dir="2700000">
                      <a:srgbClr val="000000">
                        <a:alpha val="40000"/>
                      </a:srgbClr>
                    </a:outerShdw>
                  </a:effectLst>
                </a:defRPr>
              </a:pPr>
              <a:r>
                <a:t>Influenza (6 months)</a:t>
              </a:r>
            </a:p>
            <a:p>
              <a:pPr>
                <a:defRPr sz="600">
                  <a:solidFill>
                    <a:srgbClr val="FFFFFF"/>
                  </a:solidFill>
                  <a:effectLst>
                    <a:outerShdw sx="100000" sy="100000" kx="0" ky="0" algn="b" rotWithShape="0" blurRad="50800" dist="76200" dir="2700000">
                      <a:srgbClr val="000000">
                        <a:alpha val="40000"/>
                      </a:srgbClr>
                    </a:outerShdw>
                  </a:effectLst>
                </a:defRPr>
              </a:pPr>
              <a:r>
                <a:t>MMR (12 months)</a:t>
              </a:r>
            </a:p>
            <a:p>
              <a:pPr>
                <a:defRPr sz="600">
                  <a:solidFill>
                    <a:srgbClr val="FFFFFF"/>
                  </a:solidFill>
                  <a:effectLst>
                    <a:outerShdw sx="100000" sy="100000" kx="0" ky="0" algn="b" rotWithShape="0" blurRad="50800" dist="76200" dir="2700000">
                      <a:srgbClr val="000000">
                        <a:alpha val="40000"/>
                      </a:srgbClr>
                    </a:outerShdw>
                  </a:effectLst>
                </a:defRPr>
              </a:pPr>
              <a:r>
                <a:t>Varicella (12 months)</a:t>
              </a:r>
            </a:p>
            <a:p>
              <a:pPr>
                <a:defRPr sz="600">
                  <a:solidFill>
                    <a:srgbClr val="FFFFFF"/>
                  </a:solidFill>
                  <a:effectLst>
                    <a:outerShdw sx="100000" sy="100000" kx="0" ky="0" algn="b" rotWithShape="0" blurRad="50800" dist="76200" dir="2700000">
                      <a:srgbClr val="000000">
                        <a:alpha val="40000"/>
                      </a:srgbClr>
                    </a:outerShdw>
                  </a:effectLst>
                </a:defRPr>
              </a:pPr>
              <a:r>
                <a:t>Hib (12 months)</a:t>
              </a:r>
            </a:p>
            <a:p>
              <a:pPr>
                <a:defRPr sz="600">
                  <a:solidFill>
                    <a:srgbClr val="FFFFFF"/>
                  </a:solidFill>
                  <a:effectLst>
                    <a:outerShdw sx="100000" sy="100000" kx="0" ky="0" algn="b" rotWithShape="0" blurRad="50800" dist="76200" dir="2700000">
                      <a:srgbClr val="000000">
                        <a:alpha val="40000"/>
                      </a:srgbClr>
                    </a:outerShdw>
                  </a:effectLst>
                </a:defRPr>
              </a:pPr>
              <a:r>
                <a:t>Hepatitis A (12 months)</a:t>
              </a:r>
            </a:p>
            <a:p>
              <a:pPr>
                <a:defRPr sz="600">
                  <a:solidFill>
                    <a:srgbClr val="FFFFFF"/>
                  </a:solidFill>
                  <a:effectLst>
                    <a:outerShdw sx="100000" sy="100000" kx="0" ky="0" algn="b" rotWithShape="0" blurRad="50800" dist="76200" dir="2700000">
                      <a:srgbClr val="000000">
                        <a:alpha val="40000"/>
                      </a:srgbClr>
                    </a:outerShdw>
                  </a:effectLst>
                </a:defRPr>
              </a:pPr>
              <a:r>
                <a:t>PCV (12 months)</a:t>
              </a:r>
            </a:p>
            <a:p>
              <a:pPr>
                <a:defRPr sz="600">
                  <a:solidFill>
                    <a:srgbClr val="FFFFFF"/>
                  </a:solidFill>
                  <a:effectLst>
                    <a:outerShdw sx="100000" sy="100000" kx="0" ky="0" algn="b" rotWithShape="0" blurRad="50800" dist="76200" dir="2700000">
                      <a:srgbClr val="000000">
                        <a:alpha val="40000"/>
                      </a:srgbClr>
                    </a:outerShdw>
                  </a:effectLst>
                </a:defRPr>
              </a:pPr>
              <a:r>
                <a:t>DTaP (15 months)</a:t>
              </a:r>
            </a:p>
            <a:p>
              <a:pPr>
                <a:defRPr sz="600">
                  <a:solidFill>
                    <a:srgbClr val="FFFFFF"/>
                  </a:solidFill>
                  <a:effectLst>
                    <a:outerShdw sx="100000" sy="100000" kx="0" ky="0" algn="b" rotWithShape="0" blurRad="50800" dist="76200" dir="2700000">
                      <a:srgbClr val="000000">
                        <a:alpha val="40000"/>
                      </a:srgbClr>
                    </a:outerShdw>
                  </a:effectLst>
                </a:defRPr>
              </a:pPr>
              <a:r>
                <a:t>Hepatitis A (18 months)</a:t>
              </a:r>
            </a:p>
            <a:p>
              <a:pPr>
                <a:defRPr sz="600">
                  <a:solidFill>
                    <a:srgbClr val="FFFFFF"/>
                  </a:solidFill>
                  <a:effectLst>
                    <a:outerShdw sx="100000" sy="100000" kx="0" ky="0" algn="b" rotWithShape="0" blurRad="50800" dist="76200" dir="2700000">
                      <a:srgbClr val="000000">
                        <a:alpha val="40000"/>
                      </a:srgbClr>
                    </a:outerShdw>
                  </a:effectLst>
                </a:defRPr>
              </a:pPr>
              <a:r>
                <a:t>Influenza (18 months)</a:t>
              </a:r>
            </a:p>
            <a:p>
              <a:pPr>
                <a:defRPr sz="600">
                  <a:solidFill>
                    <a:srgbClr val="FFFFFF"/>
                  </a:solidFill>
                  <a:effectLst>
                    <a:outerShdw sx="100000" sy="100000" kx="0" ky="0" algn="b" rotWithShape="0" blurRad="50800" dist="76200" dir="2700000">
                      <a:srgbClr val="000000">
                        <a:alpha val="40000"/>
                      </a:srgbClr>
                    </a:outerShdw>
                  </a:effectLst>
                </a:defRPr>
              </a:pPr>
              <a:r>
                <a:t>Influenza (2 years)</a:t>
              </a:r>
            </a:p>
            <a:p>
              <a:pPr>
                <a:defRPr sz="600">
                  <a:solidFill>
                    <a:srgbClr val="FFFFFF"/>
                  </a:solidFill>
                  <a:effectLst>
                    <a:outerShdw sx="100000" sy="100000" kx="0" ky="0" algn="b" rotWithShape="0" blurRad="50800" dist="76200" dir="2700000">
                      <a:srgbClr val="000000">
                        <a:alpha val="40000"/>
                      </a:srgbClr>
                    </a:outerShdw>
                  </a:effectLst>
                </a:defRPr>
              </a:pPr>
              <a:r>
                <a:t>Influenza (3 years)</a:t>
              </a:r>
            </a:p>
            <a:p>
              <a:pPr>
                <a:defRPr sz="600">
                  <a:solidFill>
                    <a:srgbClr val="FFFFFF"/>
                  </a:solidFill>
                  <a:effectLst>
                    <a:outerShdw sx="100000" sy="100000" kx="0" ky="0" algn="b" rotWithShape="0" blurRad="50800" dist="76200" dir="2700000">
                      <a:srgbClr val="000000">
                        <a:alpha val="40000"/>
                      </a:srgbClr>
                    </a:outerShdw>
                  </a:effectLst>
                </a:defRPr>
              </a:pPr>
              <a:r>
                <a:t>Influenza (4 years)</a:t>
              </a:r>
            </a:p>
            <a:p>
              <a:pPr>
                <a:defRPr sz="600">
                  <a:solidFill>
                    <a:srgbClr val="FFFFFF"/>
                  </a:solidFill>
                  <a:effectLst>
                    <a:outerShdw sx="100000" sy="100000" kx="0" ky="0" algn="b" rotWithShape="0" blurRad="50800" dist="76200" dir="2700000">
                      <a:srgbClr val="000000">
                        <a:alpha val="40000"/>
                      </a:srgbClr>
                    </a:outerShdw>
                  </a:effectLst>
                </a:defRPr>
              </a:pPr>
              <a:r>
                <a:t>DTaP (4 years)</a:t>
              </a:r>
            </a:p>
            <a:p>
              <a:pPr>
                <a:defRPr sz="600">
                  <a:solidFill>
                    <a:srgbClr val="FFFFFF"/>
                  </a:solidFill>
                  <a:effectLst>
                    <a:outerShdw sx="100000" sy="100000" kx="0" ky="0" algn="b" rotWithShape="0" blurRad="50800" dist="76200" dir="2700000">
                      <a:srgbClr val="000000">
                        <a:alpha val="40000"/>
                      </a:srgbClr>
                    </a:outerShdw>
                  </a:effectLst>
                </a:defRPr>
              </a:pPr>
              <a:r>
                <a:t>MMR (4 years)</a:t>
              </a:r>
            </a:p>
            <a:p>
              <a:pPr>
                <a:defRPr sz="600">
                  <a:solidFill>
                    <a:srgbClr val="FFFFFF"/>
                  </a:solidFill>
                  <a:effectLst>
                    <a:outerShdw sx="100000" sy="100000" kx="0" ky="0" algn="b" rotWithShape="0" blurRad="50800" dist="76200" dir="2700000">
                      <a:srgbClr val="000000">
                        <a:alpha val="40000"/>
                      </a:srgbClr>
                    </a:outerShdw>
                  </a:effectLst>
                </a:defRPr>
              </a:pPr>
              <a:r>
                <a:t>Rubella (4 years)</a:t>
              </a:r>
            </a:p>
            <a:p>
              <a:pPr>
                <a:defRPr sz="600">
                  <a:solidFill>
                    <a:srgbClr val="FFFFFF"/>
                  </a:solidFill>
                  <a:effectLst>
                    <a:outerShdw sx="100000" sy="100000" kx="0" ky="0" algn="b" rotWithShape="0" blurRad="50800" dist="76200" dir="2700000">
                      <a:srgbClr val="000000">
                        <a:alpha val="40000"/>
                      </a:srgbClr>
                    </a:outerShdw>
                  </a:effectLst>
                </a:defRPr>
              </a:pPr>
              <a:r>
                <a:t>Varicella (4 years)</a:t>
              </a:r>
            </a:p>
            <a:p>
              <a:pPr>
                <a:defRPr sz="600">
                  <a:solidFill>
                    <a:srgbClr val="FFFFFF"/>
                  </a:solidFill>
                  <a:effectLst>
                    <a:outerShdw sx="100000" sy="100000" kx="0" ky="0" algn="b" rotWithShape="0" blurRad="50800" dist="76200" dir="2700000">
                      <a:srgbClr val="000000">
                        <a:alpha val="40000"/>
                      </a:srgbClr>
                    </a:outerShdw>
                  </a:effectLst>
                </a:defRPr>
              </a:pPr>
              <a:r>
                <a:t>Influenza (5 years)</a:t>
              </a:r>
            </a:p>
            <a:p>
              <a:pPr>
                <a:defRPr sz="600">
                  <a:solidFill>
                    <a:srgbClr val="FFFFFF"/>
                  </a:solidFill>
                  <a:effectLst>
                    <a:outerShdw sx="100000" sy="100000" kx="0" ky="0" algn="b" rotWithShape="0" blurRad="50800" dist="76200" dir="2700000">
                      <a:srgbClr val="000000">
                        <a:alpha val="40000"/>
                      </a:srgbClr>
                    </a:outerShdw>
                  </a:effectLst>
                </a:defRPr>
              </a:pPr>
              <a:r>
                <a:t>Influenza (6 years)</a:t>
              </a:r>
            </a:p>
            <a:p>
              <a:pPr>
                <a:defRPr sz="600">
                  <a:solidFill>
                    <a:srgbClr val="FFFFFF"/>
                  </a:solidFill>
                  <a:effectLst>
                    <a:outerShdw sx="100000" sy="100000" kx="0" ky="0" algn="b" rotWithShape="0" blurRad="50800" dist="76200" dir="2700000">
                      <a:srgbClr val="000000">
                        <a:alpha val="40000"/>
                      </a:srgbClr>
                    </a:outerShdw>
                  </a:effectLst>
                </a:defRPr>
              </a:pPr>
              <a:r>
                <a:t>Influenza (7 years)</a:t>
              </a:r>
            </a:p>
            <a:p>
              <a:pPr>
                <a:defRPr sz="600">
                  <a:solidFill>
                    <a:srgbClr val="FFFFFF"/>
                  </a:solidFill>
                  <a:effectLst>
                    <a:outerShdw sx="100000" sy="100000" kx="0" ky="0" algn="b" rotWithShape="0" blurRad="50800" dist="76200" dir="2700000">
                      <a:srgbClr val="000000">
                        <a:alpha val="40000"/>
                      </a:srgbClr>
                    </a:outerShdw>
                  </a:effectLst>
                </a:defRPr>
              </a:pPr>
              <a:r>
                <a:t>Influenza (8 years)</a:t>
              </a:r>
            </a:p>
            <a:p>
              <a:pPr>
                <a:defRPr sz="600">
                  <a:solidFill>
                    <a:srgbClr val="FFFFFF"/>
                  </a:solidFill>
                  <a:effectLst>
                    <a:outerShdw sx="100000" sy="100000" kx="0" ky="0" algn="b" rotWithShape="0" blurRad="50800" dist="76200" dir="2700000">
                      <a:srgbClr val="000000">
                        <a:alpha val="40000"/>
                      </a:srgbClr>
                    </a:outerShdw>
                  </a:effectLst>
                </a:defRPr>
              </a:pPr>
              <a:r>
                <a:t>Influenza (9 years)</a:t>
              </a:r>
            </a:p>
            <a:p>
              <a:pPr>
                <a:defRPr sz="600">
                  <a:solidFill>
                    <a:srgbClr val="FFFFFF"/>
                  </a:solidFill>
                  <a:effectLst>
                    <a:outerShdw sx="100000" sy="100000" kx="0" ky="0" algn="b" rotWithShape="0" blurRad="50800" dist="76200" dir="2700000">
                      <a:srgbClr val="000000">
                        <a:alpha val="40000"/>
                      </a:srgbClr>
                    </a:outerShdw>
                  </a:effectLst>
                </a:defRPr>
              </a:pPr>
              <a:r>
                <a:t>Influenza (10 years)</a:t>
              </a:r>
            </a:p>
            <a:p>
              <a:pPr>
                <a:defRPr sz="600">
                  <a:solidFill>
                    <a:srgbClr val="FFFFFF"/>
                  </a:solidFill>
                  <a:effectLst>
                    <a:outerShdw sx="100000" sy="100000" kx="0" ky="0" algn="b" rotWithShape="0" blurRad="50800" dist="76200" dir="2700000">
                      <a:srgbClr val="000000">
                        <a:alpha val="40000"/>
                      </a:srgbClr>
                    </a:outerShdw>
                  </a:effectLst>
                </a:defRPr>
              </a:pPr>
              <a:r>
                <a:t>HPV (11 years)</a:t>
              </a:r>
            </a:p>
          </p:txBody>
        </p:sp>
        <p:sp>
          <p:nvSpPr>
            <p:cNvPr id="302" name="Shape 288"/>
            <p:cNvSpPr txBox="1"/>
            <p:nvPr/>
          </p:nvSpPr>
          <p:spPr>
            <a:xfrm>
              <a:off x="1137086" y="-1"/>
              <a:ext cx="3240295" cy="764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4400">
                  <a:solidFill>
                    <a:srgbClr val="92D050"/>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Near Future</a:t>
              </a:r>
            </a:p>
          </p:txBody>
        </p:sp>
        <p:sp>
          <p:nvSpPr>
            <p:cNvPr id="303" name="Shape 289"/>
            <p:cNvSpPr/>
            <p:nvPr/>
          </p:nvSpPr>
          <p:spPr>
            <a:xfrm>
              <a:off x="-1" y="984576"/>
              <a:ext cx="5225130" cy="2"/>
            </a:xfrm>
            <a:prstGeom prst="line">
              <a:avLst/>
            </a:prstGeom>
            <a:noFill/>
            <a:ln w="22225" cap="flat">
              <a:solidFill>
                <a:srgbClr val="FFFFFF"/>
              </a:solidFill>
              <a:prstDash val="solid"/>
              <a:miter lim="800000"/>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sp>
          <p:nvSpPr>
            <p:cNvPr id="304" name="Shape 290"/>
            <p:cNvSpPr txBox="1"/>
            <p:nvPr/>
          </p:nvSpPr>
          <p:spPr>
            <a:xfrm>
              <a:off x="1902564" y="567748"/>
              <a:ext cx="1630334"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FFFFFF"/>
                  </a:solidFill>
                  <a:effectLst>
                    <a:outerShdw sx="100000" sy="100000" kx="0" ky="0" algn="b" rotWithShape="0" blurRad="50800" dist="76200" dir="2700000">
                      <a:srgbClr val="000000">
                        <a:alpha val="40000"/>
                      </a:srgbClr>
                    </a:outerShdw>
                  </a:effectLst>
                </a:defRPr>
              </a:lvl1pPr>
            </a:lstStyle>
            <a:p>
              <a:pPr/>
              <a:r>
                <a:t>100s of Vaccines</a:t>
              </a:r>
            </a:p>
          </p:txBody>
        </p:sp>
      </p:grpSp>
      <p:sp>
        <p:nvSpPr>
          <p:cNvPr id="306" name="Shape 292"/>
          <p:cNvSpPr txBox="1"/>
          <p:nvPr/>
        </p:nvSpPr>
        <p:spPr>
          <a:xfrm>
            <a:off x="10425492" y="6416793"/>
            <a:ext cx="1657346" cy="39361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000">
                <a:solidFill>
                  <a:srgbClr val="FFFFFF"/>
                </a:solidFill>
              </a:defRPr>
            </a:pPr>
            <a:r>
              <a:t>2013- Pharma 271 Under Dev</a:t>
            </a:r>
          </a:p>
          <a:p>
            <a:pPr>
              <a:defRPr sz="1000">
                <a:solidFill>
                  <a:srgbClr val="FFFFFF"/>
                </a:solidFill>
              </a:defRPr>
            </a:pPr>
            <a:r>
              <a:t>2017- 2300 Clinical Trials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0"/>
                                        </p:tgtEl>
                                        <p:attrNameLst>
                                          <p:attrName>style.visibility</p:attrName>
                                        </p:attrNameLst>
                                      </p:cBhvr>
                                      <p:to>
                                        <p:strVal val="visible"/>
                                      </p:to>
                                    </p:set>
                                    <p:animEffect filter="dissolve" transition="in">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05"/>
                                        </p:tgtEl>
                                        <p:attrNameLst>
                                          <p:attrName>style.visibility</p:attrName>
                                        </p:attrNameLst>
                                      </p:cBhvr>
                                      <p:to>
                                        <p:strVal val="visible"/>
                                      </p:to>
                                    </p:set>
                                    <p:animEffect filter="dissolve" transition="in">
                                      <p:cBhvr>
                                        <p:cTn id="12" dur="499"/>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P build="whole" bldLvl="1" animBg="1" rev="0" advAuto="0" spid="305"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8" name="Shape 294"/>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9" name="image28.tif" descr="image28.tif"/>
          <p:cNvPicPr>
            <a:picLocks noChangeAspect="1"/>
          </p:cNvPicPr>
          <p:nvPr/>
        </p:nvPicPr>
        <p:blipFill>
          <a:blip r:embed="rId3">
            <a:extLst/>
          </a:blip>
          <a:stretch>
            <a:fillRect/>
          </a:stretch>
        </p:blipFill>
        <p:spPr>
          <a:xfrm>
            <a:off x="4386788" y="5574850"/>
            <a:ext cx="1448404" cy="733908"/>
          </a:xfrm>
          <a:prstGeom prst="rect">
            <a:avLst/>
          </a:prstGeom>
          <a:ln w="12700">
            <a:miter lim="400000"/>
          </a:ln>
        </p:spPr>
      </p:pic>
      <p:sp>
        <p:nvSpPr>
          <p:cNvPr id="310" name="Shape 296"/>
          <p:cNvSpPr/>
          <p:nvPr/>
        </p:nvSpPr>
        <p:spPr>
          <a:xfrm flipH="1">
            <a:off x="3374797" y="4138367"/>
            <a:ext cx="2073898" cy="1319754"/>
          </a:xfrm>
          <a:prstGeom prst="line">
            <a:avLst/>
          </a:prstGeom>
          <a:ln w="12700">
            <a:solidFill>
              <a:srgbClr val="F2F2F2"/>
            </a:solidFill>
            <a:prstDash val="dash"/>
            <a:miter/>
          </a:ln>
        </p:spPr>
        <p:txBody>
          <a:bodyPr lIns="45718" tIns="45718" rIns="45718" bIns="45718"/>
          <a:lstStyle/>
          <a:p>
            <a:pPr/>
          </a:p>
        </p:txBody>
      </p:sp>
      <p:sp>
        <p:nvSpPr>
          <p:cNvPr id="311" name="Shape 297"/>
          <p:cNvSpPr/>
          <p:nvPr/>
        </p:nvSpPr>
        <p:spPr>
          <a:xfrm flipH="1">
            <a:off x="5207523" y="4348345"/>
            <a:ext cx="627669" cy="1109775"/>
          </a:xfrm>
          <a:prstGeom prst="line">
            <a:avLst/>
          </a:prstGeom>
          <a:ln w="12700">
            <a:solidFill>
              <a:srgbClr val="F2F2F2"/>
            </a:solidFill>
            <a:prstDash val="dash"/>
            <a:miter/>
          </a:ln>
        </p:spPr>
        <p:txBody>
          <a:bodyPr lIns="45718" tIns="45718" rIns="45718" bIns="45718"/>
          <a:lstStyle/>
          <a:p>
            <a:pPr/>
          </a:p>
        </p:txBody>
      </p:sp>
      <p:sp>
        <p:nvSpPr>
          <p:cNvPr id="312" name="Shape 298"/>
          <p:cNvSpPr/>
          <p:nvPr/>
        </p:nvSpPr>
        <p:spPr>
          <a:xfrm>
            <a:off x="6556929" y="4289197"/>
            <a:ext cx="823343" cy="1168925"/>
          </a:xfrm>
          <a:prstGeom prst="line">
            <a:avLst/>
          </a:prstGeom>
          <a:ln w="12700">
            <a:solidFill>
              <a:srgbClr val="F2F2F2"/>
            </a:solidFill>
            <a:prstDash val="dash"/>
            <a:miter/>
          </a:ln>
        </p:spPr>
        <p:txBody>
          <a:bodyPr lIns="45718" tIns="45718" rIns="45718" bIns="45718"/>
          <a:lstStyle/>
          <a:p>
            <a:pPr/>
          </a:p>
        </p:txBody>
      </p:sp>
      <p:sp>
        <p:nvSpPr>
          <p:cNvPr id="313" name="Shape 299"/>
          <p:cNvSpPr/>
          <p:nvPr/>
        </p:nvSpPr>
        <p:spPr>
          <a:xfrm>
            <a:off x="6915366" y="4027513"/>
            <a:ext cx="2396486" cy="1430607"/>
          </a:xfrm>
          <a:prstGeom prst="line">
            <a:avLst/>
          </a:prstGeom>
          <a:ln w="12700">
            <a:solidFill>
              <a:srgbClr val="F2F2F2"/>
            </a:solidFill>
            <a:prstDash val="dash"/>
            <a:miter/>
          </a:ln>
        </p:spPr>
        <p:txBody>
          <a:bodyPr lIns="45718" tIns="45718" rIns="45718" bIns="45718"/>
          <a:lstStyle/>
          <a:p>
            <a:pPr/>
          </a:p>
        </p:txBody>
      </p:sp>
      <p:pic>
        <p:nvPicPr>
          <p:cNvPr id="314" name="image29.tif" descr="image29.tif"/>
          <p:cNvPicPr>
            <a:picLocks noChangeAspect="1"/>
          </p:cNvPicPr>
          <p:nvPr/>
        </p:nvPicPr>
        <p:blipFill>
          <a:blip r:embed="rId4">
            <a:extLst/>
          </a:blip>
          <a:stretch>
            <a:fillRect/>
          </a:stretch>
        </p:blipFill>
        <p:spPr>
          <a:xfrm>
            <a:off x="5207525" y="1928707"/>
            <a:ext cx="1681712" cy="1681711"/>
          </a:xfrm>
          <a:prstGeom prst="rect">
            <a:avLst/>
          </a:prstGeom>
          <a:ln w="12700">
            <a:miter lim="400000"/>
          </a:ln>
          <a:effectLst>
            <a:outerShdw sx="100000" sy="100000" kx="0" ky="0" algn="b" rotWithShape="0" blurRad="50800" dist="76200" dir="2700000">
              <a:srgbClr val="000000">
                <a:alpha val="40000"/>
              </a:srgbClr>
            </a:outerShdw>
          </a:effectLst>
        </p:spPr>
      </p:pic>
      <p:pic>
        <p:nvPicPr>
          <p:cNvPr id="315" name="image30.tif" descr="image30.tif"/>
          <p:cNvPicPr>
            <a:picLocks noChangeAspect="1"/>
          </p:cNvPicPr>
          <p:nvPr/>
        </p:nvPicPr>
        <p:blipFill>
          <a:blip r:embed="rId5">
            <a:extLst/>
          </a:blip>
          <a:stretch>
            <a:fillRect/>
          </a:stretch>
        </p:blipFill>
        <p:spPr>
          <a:xfrm>
            <a:off x="2530224" y="5589678"/>
            <a:ext cx="1252437" cy="509467"/>
          </a:xfrm>
          <a:prstGeom prst="rect">
            <a:avLst/>
          </a:prstGeom>
          <a:ln w="12700">
            <a:miter lim="400000"/>
          </a:ln>
        </p:spPr>
      </p:pic>
      <p:pic>
        <p:nvPicPr>
          <p:cNvPr id="316" name="image31.tif" descr="image31.tif"/>
          <p:cNvPicPr>
            <a:picLocks noChangeAspect="1"/>
          </p:cNvPicPr>
          <p:nvPr/>
        </p:nvPicPr>
        <p:blipFill>
          <a:blip r:embed="rId6">
            <a:extLst/>
          </a:blip>
          <a:stretch>
            <a:fillRect/>
          </a:stretch>
        </p:blipFill>
        <p:spPr>
          <a:xfrm>
            <a:off x="6313828" y="5136198"/>
            <a:ext cx="2132887" cy="1611211"/>
          </a:xfrm>
          <a:prstGeom prst="rect">
            <a:avLst/>
          </a:prstGeom>
          <a:ln w="12700">
            <a:miter lim="400000"/>
          </a:ln>
        </p:spPr>
      </p:pic>
      <p:pic>
        <p:nvPicPr>
          <p:cNvPr id="317" name="image32.tif" descr="image32.tif"/>
          <p:cNvPicPr>
            <a:picLocks noChangeAspect="1"/>
          </p:cNvPicPr>
          <p:nvPr/>
        </p:nvPicPr>
        <p:blipFill>
          <a:blip r:embed="rId7">
            <a:extLst/>
          </a:blip>
          <a:stretch>
            <a:fillRect/>
          </a:stretch>
        </p:blipFill>
        <p:spPr>
          <a:xfrm>
            <a:off x="8991340" y="5593705"/>
            <a:ext cx="866134" cy="543852"/>
          </a:xfrm>
          <a:prstGeom prst="rect">
            <a:avLst/>
          </a:prstGeom>
          <a:ln w="12700">
            <a:miter lim="400000"/>
          </a:ln>
        </p:spPr>
      </p:pic>
      <p:sp>
        <p:nvSpPr>
          <p:cNvPr id="318" name="Shape 304"/>
          <p:cNvSpPr txBox="1"/>
          <p:nvPr/>
        </p:nvSpPr>
        <p:spPr>
          <a:xfrm>
            <a:off x="5625508" y="3649156"/>
            <a:ext cx="1069438" cy="637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3600">
                <a:solidFill>
                  <a:srgbClr val="FFFFFF"/>
                </a:solidFill>
                <a:effectLst>
                  <a:outerShdw sx="100000" sy="100000" kx="0" ky="0" algn="b" rotWithShape="0" blurRad="50800" dist="38100" dir="2700000">
                    <a:srgbClr val="000000">
                      <a:alpha val="40000"/>
                    </a:srgbClr>
                  </a:outerShdw>
                </a:effectLst>
                <a:latin typeface="+mj-lt"/>
                <a:ea typeface="+mj-ea"/>
                <a:cs typeface="+mj-cs"/>
                <a:sym typeface="Helvetica"/>
              </a:defRPr>
            </a:lvl1pPr>
          </a:lstStyle>
          <a:p>
            <a:pPr/>
            <a:r>
              <a:t>HHS</a:t>
            </a:r>
          </a:p>
        </p:txBody>
      </p:sp>
      <p:sp>
        <p:nvSpPr>
          <p:cNvPr id="319" name="Shape 305"/>
          <p:cNvSpPr txBox="1"/>
          <p:nvPr/>
        </p:nvSpPr>
        <p:spPr>
          <a:xfrm>
            <a:off x="2757840" y="652591"/>
            <a:ext cx="6970510" cy="548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3000">
                <a:solidFill>
                  <a:srgbClr val="00FDFF"/>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National Childhood Vaccine Injury Act</a:t>
            </a:r>
          </a:p>
        </p:txBody>
      </p:sp>
      <p:sp>
        <p:nvSpPr>
          <p:cNvPr id="320" name="Shape 306"/>
          <p:cNvSpPr txBox="1"/>
          <p:nvPr/>
        </p:nvSpPr>
        <p:spPr>
          <a:xfrm>
            <a:off x="3253297" y="1213234"/>
            <a:ext cx="5979595" cy="472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2500">
                <a:solidFill>
                  <a:srgbClr val="FEFE54"/>
                </a:solidFill>
                <a:effectLst>
                  <a:outerShdw sx="100000" sy="100000" kx="0" ky="0" algn="b" rotWithShape="0" blurRad="76200" dist="38100" dir="2700000">
                    <a:srgbClr val="000000">
                      <a:alpha val="70000"/>
                    </a:srgbClr>
                  </a:outerShdw>
                </a:effectLst>
                <a:latin typeface="+mj-lt"/>
                <a:ea typeface="+mj-ea"/>
                <a:cs typeface="+mj-cs"/>
                <a:sym typeface="Helvetica"/>
              </a:defRPr>
            </a:lvl1pPr>
          </a:lstStyle>
          <a:p>
            <a:pPr/>
            <a:r>
              <a:t>Who is responsible for vaccine safety?</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11254">
              <a:srgbClr val="89B4FF"/>
            </a:gs>
            <a:gs pos="100000">
              <a:srgbClr val="2507D7">
                <a:alpha val="75741"/>
              </a:srgbClr>
            </a:gs>
          </a:gsLst>
          <a:path path="circle">
            <a:fillToRect l="50000" t="50000" r="50000" b="50000"/>
          </a:path>
        </a:gradFill>
      </p:bgPr>
    </p:bg>
    <p:spTree>
      <p:nvGrpSpPr>
        <p:cNvPr id="1" name=""/>
        <p:cNvGrpSpPr/>
        <p:nvPr/>
      </p:nvGrpSpPr>
      <p:grpSpPr>
        <a:xfrm>
          <a:off x="0" y="0"/>
          <a:ext cx="0" cy="0"/>
          <a:chOff x="0" y="0"/>
          <a:chExt cx="0" cy="0"/>
        </a:xfrm>
      </p:grpSpPr>
      <p:sp>
        <p:nvSpPr>
          <p:cNvPr id="322" name="Shape 315"/>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23" name="Table 316"/>
          <p:cNvGraphicFramePr/>
          <p:nvPr/>
        </p:nvGraphicFramePr>
        <p:xfrm>
          <a:off x="2438225" y="1545277"/>
          <a:ext cx="7070104" cy="69258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692581">
                <a:tc>
                  <a:txBody>
                    <a:bodyPr/>
                    <a:lstStyle/>
                    <a:p>
                      <a:pPr algn="ctr">
                        <a:defRPr sz="1800">
                          <a:effectLst/>
                        </a:defRPr>
                      </a:pPr>
                      <a:r>
                        <a:rPr b="1">
                          <a:solidFill>
                            <a:srgbClr val="FFFFFF"/>
                          </a:solidFill>
                          <a:latin typeface="+mj-lt"/>
                          <a:ea typeface="+mj-ea"/>
                          <a:cs typeface="+mj-cs"/>
                          <a:sym typeface="Helvetica"/>
                        </a:rPr>
                        <a:t>Product</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24" name="Table 317"/>
          <p:cNvGraphicFramePr/>
          <p:nvPr/>
        </p:nvGraphicFramePr>
        <p:xfrm>
          <a:off x="2438225" y="2725707"/>
          <a:ext cx="7070104" cy="37084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055043"/>
                <a:gridCol w="2486305"/>
                <a:gridCol w="2528755"/>
              </a:tblGrid>
              <a:tr h="370840">
                <a:tc>
                  <a:txBody>
                    <a:bodyPr/>
                    <a:lstStyle/>
                    <a:p>
                      <a:pPr algn="ctr">
                        <a:defRPr sz="1800">
                          <a:effectLst/>
                        </a:defRPr>
                      </a:pPr>
                      <a:r>
                        <a:t>Enbrel</a:t>
                      </a:r>
                    </a:p>
                  </a:txBody>
                  <a:tcPr marL="45720" marR="45720" marT="45720" marB="45720" anchor="t" anchorCtr="0" horzOverflow="overflow">
                    <a:solidFill>
                      <a:srgbClr val="E6E6E6"/>
                    </a:solidFill>
                  </a:tcPr>
                </a:tc>
                <a:tc>
                  <a:txBody>
                    <a:bodyPr/>
                    <a:lstStyle/>
                    <a:p>
                      <a:pPr algn="ctr">
                        <a:defRPr sz="1800">
                          <a:effectLst/>
                        </a:defRPr>
                      </a:pPr>
                      <a:r>
                        <a:rPr b="1">
                          <a:latin typeface="+mj-lt"/>
                          <a:ea typeface="+mj-ea"/>
                          <a:cs typeface="+mj-cs"/>
                          <a:sym typeface="Helvetica"/>
                        </a:rPr>
                        <a:t>6.6 Years</a:t>
                      </a:r>
                    </a:p>
                  </a:txBody>
                  <a:tcPr marL="45720" marR="45720" marT="45720" marB="45720" anchor="t" anchorCtr="0" horzOverflow="overflow">
                    <a:solidFill>
                      <a:srgbClr val="E6E6E6"/>
                    </a:solidFill>
                  </a:tcPr>
                </a:tc>
                <a:tc>
                  <a:txBody>
                    <a:bodyPr/>
                    <a:lstStyle/>
                    <a:p>
                      <a:pPr algn="ctr">
                        <a:defRPr sz="1800">
                          <a:effectLst/>
                        </a:defRPr>
                      </a:pPr>
                      <a:r>
                        <a:t>Saline Injection</a:t>
                      </a:r>
                    </a:p>
                  </a:txBody>
                  <a:tcPr marL="45720" marR="45720" marT="45720" marB="45720" anchor="t" anchorCtr="0" horzOverflow="overflow">
                    <a:solidFill>
                      <a:srgbClr val="E6E6E6"/>
                    </a:solidFill>
                  </a:tcPr>
                </a:tc>
              </a:tr>
            </a:tbl>
          </a:graphicData>
        </a:graphic>
      </p:graphicFrame>
      <p:graphicFrame>
        <p:nvGraphicFramePr>
          <p:cNvPr id="325" name="Table 318"/>
          <p:cNvGraphicFramePr/>
          <p:nvPr/>
        </p:nvGraphicFramePr>
        <p:xfrm>
          <a:off x="2438225" y="2344822"/>
          <a:ext cx="7070104" cy="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55043"/>
                <a:gridCol w="2486305"/>
                <a:gridCol w="2528755"/>
              </a:tblGrid>
              <a:tr h="50800">
                <a:tc>
                  <a:txBody>
                    <a:bodyPr/>
                    <a:lstStyle/>
                    <a:p>
                      <a:pPr algn="ctr">
                        <a:defRPr sz="1800">
                          <a:effectLst/>
                        </a:defRPr>
                      </a:pPr>
                      <a:r>
                        <a:t>Lipitor</a:t>
                      </a:r>
                    </a:p>
                  </a:txBody>
                  <a:tcPr marL="45720" marR="45720" marT="45720" marB="45720" anchor="t" anchorCtr="0" horzOverflow="overflow"/>
                </a:tc>
                <a:tc>
                  <a:txBody>
                    <a:bodyPr/>
                    <a:lstStyle/>
                    <a:p>
                      <a:pPr algn="ctr">
                        <a:defRPr sz="1800">
                          <a:effectLst/>
                        </a:defRPr>
                      </a:pPr>
                      <a:r>
                        <a:rPr b="1">
                          <a:latin typeface="+mj-lt"/>
                          <a:ea typeface="+mj-ea"/>
                          <a:cs typeface="+mj-cs"/>
                          <a:sym typeface="Helvetica"/>
                        </a:rPr>
                        <a:t>4.8 Years</a:t>
                      </a:r>
                    </a:p>
                  </a:txBody>
                  <a:tcPr marL="45720" marR="45720" marT="45720" marB="45720" anchor="t" anchorCtr="0" horzOverflow="overflow"/>
                </a:tc>
                <a:tc>
                  <a:txBody>
                    <a:bodyPr/>
                    <a:lstStyle/>
                    <a:p>
                      <a:pPr algn="ctr">
                        <a:defRPr sz="1800">
                          <a:effectLst/>
                        </a:defRPr>
                      </a:pPr>
                      <a:r>
                        <a:t>Sugar Pill</a:t>
                      </a:r>
                    </a:p>
                  </a:txBody>
                  <a:tcPr marL="45720" marR="45720" marT="45720" marB="45720" anchor="t" anchorCtr="0" horzOverflow="overflow"/>
                </a:tc>
              </a:tr>
            </a:tbl>
          </a:graphicData>
        </a:graphic>
      </p:graphicFrame>
      <p:sp>
        <p:nvSpPr>
          <p:cNvPr id="326" name="Shape 319"/>
          <p:cNvSpPr txBox="1"/>
          <p:nvPr/>
        </p:nvSpPr>
        <p:spPr>
          <a:xfrm>
            <a:off x="20962" y="659490"/>
            <a:ext cx="12302747" cy="5562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3000">
                <a:solidFill>
                  <a:srgbClr val="FFFFFF"/>
                </a:solidFill>
                <a:effectLst>
                  <a:outerShdw sx="100000" sy="100000" kx="0" ky="0" algn="b" rotWithShape="0" blurRad="76200" dist="76200" dir="2700000">
                    <a:srgbClr val="000000">
                      <a:alpha val="70000"/>
                    </a:srgbClr>
                  </a:outerShdw>
                </a:effectLst>
              </a:defRPr>
            </a:pPr>
            <a:r>
              <a:t>How Vaccines are </a:t>
            </a:r>
            <a:r>
              <a:rPr b="1">
                <a:solidFill>
                  <a:srgbClr val="00FDFF"/>
                </a:solidFill>
                <a:latin typeface="+mj-lt"/>
                <a:ea typeface="+mj-ea"/>
                <a:cs typeface="+mj-cs"/>
                <a:sym typeface="Helvetica"/>
              </a:rPr>
              <a:t>Licensed,</a:t>
            </a:r>
            <a:r>
              <a:rPr b="1">
                <a:latin typeface="+mj-lt"/>
                <a:ea typeface="+mj-ea"/>
                <a:cs typeface="+mj-cs"/>
                <a:sym typeface="Helvetica"/>
              </a:rPr>
              <a:t> </a:t>
            </a:r>
            <a:r>
              <a:t>Recommended, Promoted, Defended</a:t>
            </a:r>
          </a:p>
        </p:txBody>
      </p:sp>
      <p:grpSp>
        <p:nvGrpSpPr>
          <p:cNvPr id="331" name="Group 324"/>
          <p:cNvGrpSpPr/>
          <p:nvPr/>
        </p:nvGrpSpPr>
        <p:grpSpPr>
          <a:xfrm>
            <a:off x="2516515" y="3776631"/>
            <a:ext cx="7311639" cy="2760982"/>
            <a:chOff x="-2" y="-1"/>
            <a:chExt cx="7311638" cy="2760981"/>
          </a:xfrm>
        </p:grpSpPr>
        <p:grpSp>
          <p:nvGrpSpPr>
            <p:cNvPr id="329" name="Group 322"/>
            <p:cNvGrpSpPr/>
            <p:nvPr/>
          </p:nvGrpSpPr>
          <p:grpSpPr>
            <a:xfrm>
              <a:off x="-3" y="-2"/>
              <a:ext cx="2292705" cy="2760982"/>
              <a:chOff x="-1" y="0"/>
              <a:chExt cx="2292703" cy="2760981"/>
            </a:xfrm>
          </p:grpSpPr>
          <p:pic>
            <p:nvPicPr>
              <p:cNvPr id="327" name="image33.png" descr="image33.png"/>
              <p:cNvPicPr>
                <a:picLocks noChangeAspect="1"/>
              </p:cNvPicPr>
              <p:nvPr/>
            </p:nvPicPr>
            <p:blipFill>
              <a:blip r:embed="rId2">
                <a:extLst/>
              </a:blip>
              <a:stretch>
                <a:fillRect/>
              </a:stretch>
            </p:blipFill>
            <p:spPr>
              <a:xfrm rot="21046219">
                <a:off x="186895" y="137800"/>
                <a:ext cx="1918912" cy="2485380"/>
              </a:xfrm>
              <a:prstGeom prst="rect">
                <a:avLst/>
              </a:prstGeom>
              <a:ln w="12700" cap="flat">
                <a:noFill/>
                <a:miter lim="400000"/>
              </a:ln>
              <a:effectLst>
                <a:outerShdw sx="100000" sy="100000" kx="0" ky="0" algn="b" rotWithShape="0" blurRad="50800" dist="76200" dir="2700000">
                  <a:srgbClr val="000000">
                    <a:alpha val="40000"/>
                  </a:srgbClr>
                </a:outerShdw>
              </a:effectLst>
            </p:spPr>
          </p:pic>
          <p:pic>
            <p:nvPicPr>
              <p:cNvPr id="328" name="image34.png" descr="image34.png"/>
              <p:cNvPicPr>
                <a:picLocks noChangeAspect="1"/>
              </p:cNvPicPr>
              <p:nvPr/>
            </p:nvPicPr>
            <p:blipFill>
              <a:blip r:embed="rId3">
                <a:extLst/>
              </a:blip>
              <a:stretch>
                <a:fillRect/>
              </a:stretch>
            </p:blipFill>
            <p:spPr>
              <a:xfrm>
                <a:off x="224061" y="135490"/>
                <a:ext cx="1950738" cy="2535960"/>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30" name="image35.tif" descr="image35.tif"/>
            <p:cNvPicPr>
              <a:picLocks noChangeAspect="1"/>
            </p:cNvPicPr>
            <p:nvPr/>
          </p:nvPicPr>
          <p:blipFill>
            <a:blip r:embed="rId4">
              <a:extLst/>
            </a:blip>
            <a:stretch>
              <a:fillRect/>
            </a:stretch>
          </p:blipFill>
          <p:spPr>
            <a:xfrm>
              <a:off x="1692155" y="711552"/>
              <a:ext cx="5619481" cy="388771"/>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pSp>
        <p:nvGrpSpPr>
          <p:cNvPr id="336" name="Group 329"/>
          <p:cNvGrpSpPr/>
          <p:nvPr/>
        </p:nvGrpSpPr>
        <p:grpSpPr>
          <a:xfrm>
            <a:off x="2718540" y="3836941"/>
            <a:ext cx="7000182" cy="2713387"/>
            <a:chOff x="0" y="0"/>
            <a:chExt cx="7000180" cy="2713385"/>
          </a:xfrm>
        </p:grpSpPr>
        <p:grpSp>
          <p:nvGrpSpPr>
            <p:cNvPr id="334" name="Group 327"/>
            <p:cNvGrpSpPr/>
            <p:nvPr/>
          </p:nvGrpSpPr>
          <p:grpSpPr>
            <a:xfrm>
              <a:off x="-1" y="-1"/>
              <a:ext cx="2182132" cy="2713387"/>
              <a:chOff x="0" y="0"/>
              <a:chExt cx="2182130" cy="2713385"/>
            </a:xfrm>
          </p:grpSpPr>
          <p:pic>
            <p:nvPicPr>
              <p:cNvPr id="332" name="image36.png" descr="image36.png"/>
              <p:cNvPicPr>
                <a:picLocks noChangeAspect="1"/>
              </p:cNvPicPr>
              <p:nvPr/>
            </p:nvPicPr>
            <p:blipFill>
              <a:blip r:embed="rId5">
                <a:extLst/>
              </a:blip>
              <a:stretch>
                <a:fillRect/>
              </a:stretch>
            </p:blipFill>
            <p:spPr>
              <a:xfrm>
                <a:off x="115260" y="86213"/>
                <a:ext cx="1951612" cy="2540959"/>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33" name="image36.png" descr="image36.png"/>
              <p:cNvPicPr>
                <a:picLocks noChangeAspect="1"/>
              </p:cNvPicPr>
              <p:nvPr/>
            </p:nvPicPr>
            <p:blipFill>
              <a:blip r:embed="rId5">
                <a:extLst/>
              </a:blip>
              <a:stretch>
                <a:fillRect/>
              </a:stretch>
            </p:blipFill>
            <p:spPr>
              <a:xfrm rot="21275918">
                <a:off x="115259" y="86213"/>
                <a:ext cx="1951612" cy="2540959"/>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35" name="image37.tif" descr="image37.tif"/>
            <p:cNvPicPr>
              <a:picLocks noChangeAspect="1"/>
            </p:cNvPicPr>
            <p:nvPr/>
          </p:nvPicPr>
          <p:blipFill>
            <a:blip r:embed="rId6">
              <a:extLst/>
            </a:blip>
            <a:stretch>
              <a:fillRect/>
            </a:stretch>
          </p:blipFill>
          <p:spPr>
            <a:xfrm>
              <a:off x="1625959" y="1044115"/>
              <a:ext cx="5374221" cy="39706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37" name="image39.tif" descr="image39.tif"/>
          <p:cNvPicPr>
            <a:picLocks noChangeAspect="1"/>
          </p:cNvPicPr>
          <p:nvPr/>
        </p:nvPicPr>
        <p:blipFill>
          <a:blip r:embed="rId7">
            <a:extLst/>
          </a:blip>
          <a:stretch>
            <a:fillRect/>
          </a:stretch>
        </p:blipFill>
        <p:spPr>
          <a:xfrm>
            <a:off x="1493094" y="1413957"/>
            <a:ext cx="9205812" cy="5215200"/>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9" grpId="1" fill="hold">
                                  <p:stCondLst>
                                    <p:cond delay="0"/>
                                  </p:stCondLst>
                                  <p:iterate type="el" backwards="0">
                                    <p:tmAbs val="0"/>
                                  </p:iterate>
                                  <p:childTnLst>
                                    <p:animEffect filter="dissolve" transition="out">
                                      <p:cBhvr>
                                        <p:cTn id="6" dur="500" fill="hold"/>
                                        <p:tgtEl>
                                          <p:spTgt spid="337"/>
                                        </p:tgtEl>
                                      </p:cBhvr>
                                    </p:animEffect>
                                    <p:set>
                                      <p:cBhvr>
                                        <p:cTn id="7" fill="hold">
                                          <p:stCondLst>
                                            <p:cond delay="499"/>
                                          </p:stCondLst>
                                        </p:cTn>
                                        <p:tgtEl>
                                          <p:spTgt spid="3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24"/>
                                        </p:tgtEl>
                                        <p:attrNameLst>
                                          <p:attrName>style.visibility</p:attrName>
                                        </p:attrNameLst>
                                      </p:cBhvr>
                                      <p:to>
                                        <p:strVal val="visible"/>
                                      </p:to>
                                    </p:set>
                                    <p:animEffect filter="dissolve" transition="in">
                                      <p:cBhvr>
                                        <p:cTn id="12" dur="500"/>
                                        <p:tgtEl>
                                          <p:spTgt spid="32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336"/>
                                        </p:tgtEl>
                                        <p:attrNameLst>
                                          <p:attrName>style.visibility</p:attrName>
                                        </p:attrNameLst>
                                      </p:cBhvr>
                                      <p:to>
                                        <p:strVal val="visible"/>
                                      </p:to>
                                    </p:set>
                                    <p:animEffect filter="dissolve" transition="in">
                                      <p:cBhvr>
                                        <p:cTn id="17"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3"/>
      <p:bldP build="whole" bldLvl="1" animBg="1" rev="0" advAuto="0" spid="337" grpId="1"/>
      <p:bldP build="whole" bldLvl="1" animBg="1" rev="0" advAuto="0" spid="324"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3" name="Group 336"/>
          <p:cNvGrpSpPr/>
          <p:nvPr/>
        </p:nvGrpSpPr>
        <p:grpSpPr>
          <a:xfrm>
            <a:off x="452682" y="3408776"/>
            <a:ext cx="8082894" cy="3236676"/>
            <a:chOff x="0" y="0"/>
            <a:chExt cx="8082892" cy="3236675"/>
          </a:xfrm>
        </p:grpSpPr>
        <p:grpSp>
          <p:nvGrpSpPr>
            <p:cNvPr id="341" name="Group 334"/>
            <p:cNvGrpSpPr/>
            <p:nvPr/>
          </p:nvGrpSpPr>
          <p:grpSpPr>
            <a:xfrm>
              <a:off x="-1" y="-1"/>
              <a:ext cx="2602967" cy="3236676"/>
              <a:chOff x="0" y="0"/>
              <a:chExt cx="2602966" cy="3236675"/>
            </a:xfrm>
          </p:grpSpPr>
          <p:pic>
            <p:nvPicPr>
              <p:cNvPr id="339" name="image36.png" descr="image36.png"/>
              <p:cNvPicPr>
                <a:picLocks noChangeAspect="1"/>
              </p:cNvPicPr>
              <p:nvPr/>
            </p:nvPicPr>
            <p:blipFill>
              <a:blip r:embed="rId2">
                <a:extLst/>
              </a:blip>
              <a:stretch>
                <a:fillRect/>
              </a:stretch>
            </p:blipFill>
            <p:spPr>
              <a:xfrm>
                <a:off x="137489" y="102839"/>
                <a:ext cx="2327990" cy="3030996"/>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40" name="image36.png" descr="image36.png"/>
              <p:cNvPicPr>
                <a:picLocks noChangeAspect="1"/>
              </p:cNvPicPr>
              <p:nvPr/>
            </p:nvPicPr>
            <p:blipFill>
              <a:blip r:embed="rId2">
                <a:extLst/>
              </a:blip>
              <a:stretch>
                <a:fillRect/>
              </a:stretch>
            </p:blipFill>
            <p:spPr>
              <a:xfrm rot="21275918">
                <a:off x="137488" y="102839"/>
                <a:ext cx="2327990" cy="303099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42" name="image40.tif" descr="image40.tif"/>
            <p:cNvPicPr>
              <a:picLocks noChangeAspect="1"/>
            </p:cNvPicPr>
            <p:nvPr/>
          </p:nvPicPr>
          <p:blipFill>
            <a:blip r:embed="rId3">
              <a:extLst/>
            </a:blip>
            <a:stretch>
              <a:fillRect/>
            </a:stretch>
          </p:blipFill>
          <p:spPr>
            <a:xfrm>
              <a:off x="1055656" y="627926"/>
              <a:ext cx="7027237" cy="500670"/>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44" name="Shape 337"/>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5" name="Shape 338"/>
          <p:cNvSpPr txBox="1"/>
          <p:nvPr/>
        </p:nvSpPr>
        <p:spPr>
          <a:xfrm>
            <a:off x="2642298" y="615587"/>
            <a:ext cx="7041514" cy="4013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latin typeface="+mj-lt"/>
                <a:ea typeface="+mj-ea"/>
                <a:cs typeface="+mj-cs"/>
                <a:sym typeface="Helvetica"/>
              </a:rPr>
              <a:t>Licensed,</a:t>
            </a:r>
            <a:r>
              <a:rPr b="1">
                <a:latin typeface="+mj-lt"/>
                <a:ea typeface="+mj-ea"/>
                <a:cs typeface="+mj-cs"/>
                <a:sym typeface="Helvetica"/>
              </a:rPr>
              <a:t> </a:t>
            </a:r>
            <a:r>
              <a:t>Recommended, Promoted, Defended</a:t>
            </a:r>
          </a:p>
        </p:txBody>
      </p:sp>
      <p:grpSp>
        <p:nvGrpSpPr>
          <p:cNvPr id="350" name="Group 343"/>
          <p:cNvGrpSpPr/>
          <p:nvPr/>
        </p:nvGrpSpPr>
        <p:grpSpPr>
          <a:xfrm>
            <a:off x="4947641" y="3343563"/>
            <a:ext cx="6738217" cy="3254314"/>
            <a:chOff x="0" y="0"/>
            <a:chExt cx="6738216" cy="3254312"/>
          </a:xfrm>
        </p:grpSpPr>
        <p:grpSp>
          <p:nvGrpSpPr>
            <p:cNvPr id="348" name="Group 341"/>
            <p:cNvGrpSpPr/>
            <p:nvPr/>
          </p:nvGrpSpPr>
          <p:grpSpPr>
            <a:xfrm>
              <a:off x="4121067" y="-1"/>
              <a:ext cx="2617150" cy="3254314"/>
              <a:chOff x="0" y="0"/>
              <a:chExt cx="2617149" cy="3254312"/>
            </a:xfrm>
          </p:grpSpPr>
          <p:pic>
            <p:nvPicPr>
              <p:cNvPr id="346" name="image36.png" descr="image36.png"/>
              <p:cNvPicPr>
                <a:picLocks noChangeAspect="1"/>
              </p:cNvPicPr>
              <p:nvPr/>
            </p:nvPicPr>
            <p:blipFill>
              <a:blip r:embed="rId2">
                <a:extLst/>
              </a:blip>
              <a:stretch>
                <a:fillRect/>
              </a:stretch>
            </p:blipFill>
            <p:spPr>
              <a:xfrm rot="21275918">
                <a:off x="138237" y="103400"/>
                <a:ext cx="2340675" cy="3047512"/>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47" name="image36.png" descr="image36.png"/>
              <p:cNvPicPr>
                <a:picLocks noChangeAspect="1"/>
              </p:cNvPicPr>
              <p:nvPr/>
            </p:nvPicPr>
            <p:blipFill>
              <a:blip r:embed="rId2">
                <a:extLst/>
              </a:blip>
              <a:stretch>
                <a:fillRect/>
              </a:stretch>
            </p:blipFill>
            <p:spPr>
              <a:xfrm>
                <a:off x="138239" y="103400"/>
                <a:ext cx="2340675" cy="3047512"/>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49" name="image41.tif" descr="image41.tif"/>
            <p:cNvPicPr>
              <a:picLocks noChangeAspect="1"/>
            </p:cNvPicPr>
            <p:nvPr/>
          </p:nvPicPr>
          <p:blipFill>
            <a:blip r:embed="rId4">
              <a:extLst/>
            </a:blip>
            <a:stretch>
              <a:fillRect/>
            </a:stretch>
          </p:blipFill>
          <p:spPr>
            <a:xfrm>
              <a:off x="-1" y="2209736"/>
              <a:ext cx="5966795" cy="552959"/>
            </a:xfrm>
            <a:prstGeom prst="rect">
              <a:avLst/>
            </a:prstGeom>
            <a:ln w="12700" cap="flat">
              <a:noFill/>
              <a:miter lim="400000"/>
            </a:ln>
            <a:effectLst>
              <a:outerShdw sx="100000" sy="100000" kx="0" ky="0" algn="b" rotWithShape="0" blurRad="76200" dist="76200" dir="2700000">
                <a:srgbClr val="000000">
                  <a:alpha val="70000"/>
                </a:srgbClr>
              </a:outerShdw>
            </a:effectLst>
          </p:spPr>
        </p:pic>
      </p:grpSp>
      <p:graphicFrame>
        <p:nvGraphicFramePr>
          <p:cNvPr id="351" name="Table 344"/>
          <p:cNvGraphicFramePr/>
          <p:nvPr/>
        </p:nvGraphicFramePr>
        <p:xfrm>
          <a:off x="420625" y="1363727"/>
          <a:ext cx="11484862"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latin typeface="+mj-lt"/>
                          <a:ea typeface="+mj-ea"/>
                          <a:cs typeface="+mj-cs"/>
                          <a:sym typeface="Helvetica"/>
                        </a:defRPr>
                      </a:pPr>
                      <a:r>
                        <a:t>Recommended Age </a:t>
                      </a:r>
                    </a:p>
                    <a:p>
                      <a:pPr algn="ctr">
                        <a:defRPr b="1" sz="1800">
                          <a:solidFill>
                            <a:srgbClr val="FFFFFF"/>
                          </a:solidFill>
                          <a:effectLst/>
                          <a:latin typeface="+mj-lt"/>
                          <a:ea typeface="+mj-ea"/>
                          <a:cs typeface="+mj-cs"/>
                          <a:sym typeface="Helvetica"/>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52" name="Table 345"/>
          <p:cNvGraphicFramePr/>
          <p:nvPr/>
        </p:nvGraphicFramePr>
        <p:xfrm>
          <a:off x="420623" y="2349687"/>
          <a:ext cx="11484864"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tc>
              </a:tr>
            </a:tbl>
          </a:graphicData>
        </a:graphic>
      </p:graphicFrame>
      <p:graphicFrame>
        <p:nvGraphicFramePr>
          <p:cNvPr id="353" name="Table 346"/>
          <p:cNvGraphicFramePr/>
          <p:nvPr/>
        </p:nvGraphicFramePr>
        <p:xfrm>
          <a:off x="420623" y="2724911"/>
          <a:ext cx="11484864" cy="41148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11480">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solidFill>
                      <a:srgbClr val="E6E6E6"/>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48"/>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356" name="Table 349"/>
          <p:cNvGraphicFramePr/>
          <p:nvPr/>
        </p:nvGraphicFramePr>
        <p:xfrm>
          <a:off x="420625" y="1363727"/>
          <a:ext cx="11484862" cy="109727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4"/>
                <a:gridCol w="1896936"/>
                <a:gridCol w="2367086"/>
                <a:gridCol w="2200785"/>
              </a:tblGrid>
              <a:tr h="1097278">
                <a:tc>
                  <a:txBody>
                    <a:bodyPr/>
                    <a:lstStyle/>
                    <a:p>
                      <a:pPr algn="ctr">
                        <a:defRPr b="1" sz="1800">
                          <a:solidFill>
                            <a:srgbClr val="FFFFFF"/>
                          </a:solidFill>
                          <a:effectLst/>
                          <a:latin typeface="+mj-lt"/>
                          <a:ea typeface="+mj-ea"/>
                          <a:cs typeface="+mj-cs"/>
                          <a:sym typeface="Helvetica"/>
                        </a:defRPr>
                      </a:pPr>
                      <a:r>
                        <a:t>Recommended Age </a:t>
                      </a:r>
                    </a:p>
                    <a:p>
                      <a:pPr algn="ctr">
                        <a:defRPr b="1" sz="1800">
                          <a:solidFill>
                            <a:srgbClr val="FFFFFF"/>
                          </a:solidFill>
                          <a:effectLst/>
                          <a:latin typeface="+mj-lt"/>
                          <a:ea typeface="+mj-ea"/>
                          <a:cs typeface="+mj-cs"/>
                          <a:sym typeface="Helvetica"/>
                        </a:defRPr>
                      </a:pPr>
                      <a:r>
                        <a:t>(First Dose)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Vaccine/ Manufacturer</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Safety Review Period Prior to Licensure</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Subject Group</a:t>
                      </a:r>
                    </a:p>
                  </a:txBody>
                  <a:tcPr marL="45720" marR="45720" marT="45720" marB="45720" anchor="ctr" anchorCtr="0" horzOverflow="overflow">
                    <a:lnB w="38100">
                      <a:solidFill>
                        <a:srgbClr val="FFFFFF"/>
                      </a:solidFill>
                    </a:lnB>
                    <a:solidFill>
                      <a:schemeClr val="accent5"/>
                    </a:solidFill>
                  </a:tcPr>
                </a:tc>
                <a:tc>
                  <a:txBody>
                    <a:bodyPr/>
                    <a:lstStyle/>
                    <a:p>
                      <a:pPr algn="ctr">
                        <a:defRPr sz="1800">
                          <a:effectLst/>
                        </a:defRPr>
                      </a:pPr>
                      <a:r>
                        <a:rPr b="1">
                          <a:solidFill>
                            <a:srgbClr val="FFFFFF"/>
                          </a:solidFill>
                          <a:latin typeface="+mj-lt"/>
                          <a:ea typeface="+mj-ea"/>
                          <a:cs typeface="+mj-cs"/>
                          <a:sym typeface="Helvetica"/>
                        </a:rPr>
                        <a:t>Placebo Group</a:t>
                      </a:r>
                    </a:p>
                  </a:txBody>
                  <a:tcPr marL="45720" marR="45720" marT="45720" marB="45720" anchor="ctr" anchorCtr="0" horzOverflow="overflow">
                    <a:lnB w="38100">
                      <a:solidFill>
                        <a:srgbClr val="FFFFFF"/>
                      </a:solidFill>
                    </a:lnB>
                    <a:solidFill>
                      <a:schemeClr val="accent5"/>
                    </a:solidFill>
                  </a:tcPr>
                </a:tc>
              </a:tr>
            </a:tbl>
          </a:graphicData>
        </a:graphic>
      </p:graphicFrame>
      <p:graphicFrame>
        <p:nvGraphicFramePr>
          <p:cNvPr id="357" name="Table 350"/>
          <p:cNvGraphicFramePr/>
          <p:nvPr/>
        </p:nvGraphicFramePr>
        <p:xfrm>
          <a:off x="420623" y="2349687"/>
          <a:ext cx="11484864" cy="43891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a:t>
                      </a:r>
                    </a:p>
                  </a:txBody>
                  <a:tcPr marL="45720" marR="45720" marT="45720" marB="45720" anchor="t" anchorCtr="0" horzOverflow="overflow"/>
                </a:tc>
                <a:tc>
                  <a:txBody>
                    <a:bodyPr/>
                    <a:lstStyle/>
                    <a:p>
                      <a:pPr algn="l">
                        <a:defRPr sz="1800">
                          <a:effectLst/>
                        </a:defRPr>
                      </a:pPr>
                      <a:r>
                        <a:t>Hep-B </a:t>
                      </a:r>
                      <a:r>
                        <a:rPr sz="1200"/>
                        <a:t>(Engerix)/ GlaxoSmithKline</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 Days</a:t>
                      </a:r>
                    </a:p>
                  </a:txBody>
                  <a:tcPr marL="45720" marR="45720" marT="45720" marB="45720" anchor="t" anchorCtr="0" horzOverflow="overflow"/>
                </a:tc>
                <a:tc>
                  <a:txBody>
                    <a:bodyPr/>
                    <a:lstStyle/>
                    <a:p>
                      <a:pPr algn="ctr">
                        <a:defRPr sz="1800">
                          <a:effectLst/>
                        </a:defRPr>
                      </a:pPr>
                      <a:r>
                        <a:t>Hep-B</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tc>
              </a:tr>
            </a:tbl>
          </a:graphicData>
        </a:graphic>
      </p:graphicFrame>
      <p:graphicFrame>
        <p:nvGraphicFramePr>
          <p:cNvPr id="358" name="Table 351"/>
          <p:cNvGraphicFramePr/>
          <p:nvPr/>
        </p:nvGraphicFramePr>
        <p:xfrm>
          <a:off x="420623" y="2724911"/>
          <a:ext cx="11484864" cy="43891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99341"/>
                <a:gridCol w="3120715"/>
                <a:gridCol w="1896936"/>
                <a:gridCol w="2367086"/>
                <a:gridCol w="2200785"/>
              </a:tblGrid>
              <a:tr h="438911">
                <a:tc>
                  <a:txBody>
                    <a:bodyPr/>
                    <a:lstStyle/>
                    <a:p>
                      <a:pPr algn="l">
                        <a:defRPr sz="1800">
                          <a:effectLst/>
                        </a:defRPr>
                      </a:pPr>
                      <a:r>
                        <a:t>1 Day Old </a:t>
                      </a:r>
                    </a:p>
                  </a:txBody>
                  <a:tcPr marL="45720" marR="45720" marT="45720" marB="45720" anchor="t" anchorCtr="0" horzOverflow="overflow">
                    <a:solidFill>
                      <a:srgbClr val="E6E6E6"/>
                    </a:solidFill>
                  </a:tcPr>
                </a:tc>
                <a:tc>
                  <a:txBody>
                    <a:bodyPr/>
                    <a:lstStyle/>
                    <a:p>
                      <a:pPr algn="l">
                        <a:defRPr sz="1800">
                          <a:effectLst/>
                        </a:defRPr>
                      </a:pPr>
                      <a:r>
                        <a:t>Hep-B </a:t>
                      </a:r>
                      <a:r>
                        <a:rPr sz="1200"/>
                        <a:t>(Recombivax)/ Merck</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5 Days</a:t>
                      </a:r>
                    </a:p>
                  </a:txBody>
                  <a:tcPr marL="45720" marR="45720" marT="45720" marB="45720" anchor="t" anchorCtr="0" horzOverflow="overflow">
                    <a:solidFill>
                      <a:srgbClr val="E6E6E6"/>
                    </a:solidFill>
                  </a:tcPr>
                </a:tc>
                <a:tc>
                  <a:txBody>
                    <a:bodyPr/>
                    <a:lstStyle/>
                    <a:p>
                      <a:pPr algn="ctr">
                        <a:defRPr sz="1800">
                          <a:effectLst/>
                        </a:defRPr>
                      </a:pPr>
                      <a:r>
                        <a:t>Hep-B</a:t>
                      </a:r>
                    </a:p>
                  </a:txBody>
                  <a:tcPr marL="45720" marR="45720" marT="45720" marB="45720" anchor="t" anchorCtr="0" horzOverflow="overflow">
                    <a:solidFill>
                      <a:srgbClr val="E6E6E6"/>
                    </a:solidFill>
                  </a:tcPr>
                </a:tc>
                <a:tc>
                  <a:txBody>
                    <a:bodyPr/>
                    <a:lstStyle/>
                    <a:p>
                      <a:pPr algn="ctr">
                        <a:defRPr sz="1800">
                          <a:effectLst/>
                        </a:defRPr>
                      </a:pPr>
                      <a:r>
                        <a:rPr b="1">
                          <a:solidFill>
                            <a:srgbClr val="FF0000"/>
                          </a:solidFill>
                          <a:latin typeface="+mj-lt"/>
                          <a:ea typeface="+mj-ea"/>
                          <a:cs typeface="+mj-cs"/>
                          <a:sym typeface="Helvetica"/>
                        </a:rPr>
                        <a:t>No Placebo</a:t>
                      </a:r>
                    </a:p>
                  </a:txBody>
                  <a:tcPr marL="45720" marR="45720" marT="45720" marB="45720" anchor="t" anchorCtr="0" horzOverflow="overflow">
                    <a:solidFill>
                      <a:srgbClr val="E6E6E6"/>
                    </a:solidFill>
                  </a:tcPr>
                </a:tc>
              </a:tr>
            </a:tbl>
          </a:graphicData>
        </a:graphic>
      </p:graphicFrame>
      <p:graphicFrame>
        <p:nvGraphicFramePr>
          <p:cNvPr id="359" name="Table 352"/>
          <p:cNvGraphicFramePr/>
          <p:nvPr/>
        </p:nvGraphicFramePr>
        <p:xfrm>
          <a:off x="420623" y="3264765"/>
          <a:ext cx="11484863" cy="347473"/>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99341"/>
                <a:gridCol w="3120715"/>
                <a:gridCol w="1896936"/>
                <a:gridCol w="2367086"/>
                <a:gridCol w="2200785"/>
              </a:tblGrid>
              <a:tr h="347472">
                <a:tc>
                  <a:txBody>
                    <a:bodyPr/>
                    <a:lstStyle/>
                    <a:p>
                      <a:pPr algn="l">
                        <a:defRPr sz="1800">
                          <a:effectLst/>
                        </a:defRPr>
                      </a:pPr>
                      <a:r>
                        <a:t>2 Month Old</a:t>
                      </a:r>
                    </a:p>
                  </a:txBody>
                  <a:tcPr marL="45720" marR="45720" marT="45720" marB="45720" anchor="t" anchorCtr="0" horzOverflow="overflow"/>
                </a:tc>
                <a:tc>
                  <a:txBody>
                    <a:bodyPr/>
                    <a:lstStyle/>
                    <a:p>
                      <a:pPr algn="l">
                        <a:defRPr sz="1800">
                          <a:effectLst/>
                        </a:defRPr>
                      </a:pPr>
                      <a:r>
                        <a:t>Polio </a:t>
                      </a:r>
                      <a:r>
                        <a:rPr sz="1200"/>
                        <a:t>(PVI- Monkey Kidney)/ Sanofi Pasteur</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48 hours</a:t>
                      </a:r>
                    </a:p>
                  </a:txBody>
                  <a:tcPr marL="45720" marR="45720" marT="45720" marB="45720" anchor="t" anchorCtr="0" horzOverflow="overflow"/>
                </a:tc>
                <a:tc>
                  <a:txBody>
                    <a:bodyPr/>
                    <a:lstStyle/>
                    <a:p>
                      <a:pPr algn="ctr">
                        <a:defRPr sz="1800">
                          <a:effectLst/>
                        </a:defRPr>
                      </a:pPr>
                      <a:r>
                        <a:t>Polio + DTP</a:t>
                      </a:r>
                    </a:p>
                  </a:txBody>
                  <a:tcPr marL="45720" marR="45720" marT="45720" marB="45720" anchor="t" anchorCtr="0" horzOverflow="overflow"/>
                </a:tc>
                <a:tc>
                  <a:txBody>
                    <a:bodyPr/>
                    <a:lstStyle/>
                    <a:p>
                      <a:pPr algn="ctr">
                        <a:defRPr sz="1800">
                          <a:effectLst/>
                        </a:defRPr>
                      </a:pPr>
                      <a:r>
                        <a:rPr b="1">
                          <a:solidFill>
                            <a:srgbClr val="FF0000"/>
                          </a:solidFill>
                          <a:latin typeface="+mj-lt"/>
                          <a:ea typeface="+mj-ea"/>
                          <a:cs typeface="+mj-cs"/>
                          <a:sym typeface="Helvetica"/>
                        </a:rPr>
                        <a:t>DTP</a:t>
                      </a:r>
                    </a:p>
                  </a:txBody>
                  <a:tcPr marL="45720" marR="45720" marT="45720" marB="45720" anchor="t" anchorCtr="0" horzOverflow="overflow"/>
                </a:tc>
              </a:tr>
            </a:tbl>
          </a:graphicData>
        </a:graphic>
      </p:graphicFrame>
      <p:grpSp>
        <p:nvGrpSpPr>
          <p:cNvPr id="365" name="Group 358"/>
          <p:cNvGrpSpPr/>
          <p:nvPr/>
        </p:nvGrpSpPr>
        <p:grpSpPr>
          <a:xfrm>
            <a:off x="2632215" y="4262643"/>
            <a:ext cx="7680711" cy="2117026"/>
            <a:chOff x="0" y="0"/>
            <a:chExt cx="7680709" cy="2117025"/>
          </a:xfrm>
        </p:grpSpPr>
        <p:grpSp>
          <p:nvGrpSpPr>
            <p:cNvPr id="362" name="Group 355"/>
            <p:cNvGrpSpPr/>
            <p:nvPr/>
          </p:nvGrpSpPr>
          <p:grpSpPr>
            <a:xfrm>
              <a:off x="-1" y="-1"/>
              <a:ext cx="1702533" cy="2117026"/>
              <a:chOff x="0" y="0"/>
              <a:chExt cx="1702532" cy="2117025"/>
            </a:xfrm>
          </p:grpSpPr>
          <p:pic>
            <p:nvPicPr>
              <p:cNvPr id="360" name="image36.png" descr="image36.png"/>
              <p:cNvPicPr>
                <a:picLocks noChangeAspect="1"/>
              </p:cNvPicPr>
              <p:nvPr/>
            </p:nvPicPr>
            <p:blipFill>
              <a:blip r:embed="rId2">
                <a:extLst/>
              </a:blip>
              <a:stretch>
                <a:fillRect/>
              </a:stretch>
            </p:blipFill>
            <p:spPr>
              <a:xfrm rot="21275918">
                <a:off x="89927" y="67264"/>
                <a:ext cx="1522678" cy="1982496"/>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61" name="image36.png" descr="image36.png"/>
              <p:cNvPicPr>
                <a:picLocks noChangeAspect="1"/>
              </p:cNvPicPr>
              <p:nvPr/>
            </p:nvPicPr>
            <p:blipFill>
              <a:blip r:embed="rId2">
                <a:extLst/>
              </a:blip>
              <a:stretch>
                <a:fillRect/>
              </a:stretch>
            </p:blipFill>
            <p:spPr>
              <a:xfrm>
                <a:off x="89928" y="67264"/>
                <a:ext cx="1522678" cy="1982496"/>
              </a:xfrm>
              <a:prstGeom prst="rect">
                <a:avLst/>
              </a:prstGeom>
              <a:ln w="12700" cap="flat">
                <a:noFill/>
                <a:miter lim="400000"/>
              </a:ln>
              <a:effectLst>
                <a:outerShdw sx="100000" sy="100000" kx="0" ky="0" algn="b" rotWithShape="0" blurRad="76200" dist="76200" dir="2700000">
                  <a:srgbClr val="000000">
                    <a:alpha val="70000"/>
                  </a:srgbClr>
                </a:outerShdw>
              </a:effectLst>
            </p:spPr>
          </p:pic>
        </p:grpSp>
        <p:pic>
          <p:nvPicPr>
            <p:cNvPr id="363" name="image42.tif" descr="image42.tif"/>
            <p:cNvPicPr>
              <a:picLocks noChangeAspect="1"/>
            </p:cNvPicPr>
            <p:nvPr/>
          </p:nvPicPr>
          <p:blipFill>
            <a:blip r:embed="rId3">
              <a:extLst/>
            </a:blip>
            <a:stretch>
              <a:fillRect/>
            </a:stretch>
          </p:blipFill>
          <p:spPr>
            <a:xfrm>
              <a:off x="2139210" y="67264"/>
              <a:ext cx="3480284" cy="560714"/>
            </a:xfrm>
            <a:prstGeom prst="rect">
              <a:avLst/>
            </a:prstGeom>
            <a:ln w="12700" cap="flat">
              <a:noFill/>
              <a:miter lim="400000"/>
            </a:ln>
            <a:effectLst>
              <a:outerShdw sx="100000" sy="100000" kx="0" ky="0" algn="b" rotWithShape="0" blurRad="76200" dist="76200" dir="2700000">
                <a:srgbClr val="000000">
                  <a:alpha val="70000"/>
                </a:srgbClr>
              </a:outerShdw>
            </a:effectLst>
          </p:spPr>
        </p:pic>
        <p:pic>
          <p:nvPicPr>
            <p:cNvPr id="364" name="image43.tif" descr="image43.tif"/>
            <p:cNvPicPr>
              <a:picLocks noChangeAspect="1"/>
            </p:cNvPicPr>
            <p:nvPr/>
          </p:nvPicPr>
          <p:blipFill>
            <a:blip r:embed="rId4">
              <a:extLst/>
            </a:blip>
            <a:stretch>
              <a:fillRect/>
            </a:stretch>
          </p:blipFill>
          <p:spPr>
            <a:xfrm>
              <a:off x="2139210" y="917659"/>
              <a:ext cx="5541499" cy="990470"/>
            </a:xfrm>
            <a:prstGeom prst="rect">
              <a:avLst/>
            </a:prstGeom>
            <a:ln w="12700" cap="flat">
              <a:noFill/>
              <a:miter lim="400000"/>
            </a:ln>
            <a:effectLst>
              <a:outerShdw sx="100000" sy="100000" kx="0" ky="0" algn="b" rotWithShape="0" blurRad="76200" dist="76200" dir="2700000">
                <a:srgbClr val="000000">
                  <a:alpha val="70000"/>
                </a:srgbClr>
              </a:outerShdw>
            </a:effectLst>
          </p:spPr>
        </p:pic>
      </p:grpSp>
      <p:sp>
        <p:nvSpPr>
          <p:cNvPr id="366" name="Shape 359"/>
          <p:cNvSpPr txBox="1"/>
          <p:nvPr/>
        </p:nvSpPr>
        <p:spPr>
          <a:xfrm>
            <a:off x="2642298" y="615587"/>
            <a:ext cx="7041514" cy="40132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How Vaccines are </a:t>
            </a:r>
            <a:r>
              <a:rPr b="1">
                <a:solidFill>
                  <a:schemeClr val="accent1"/>
                </a:solidFill>
                <a:latin typeface="+mj-lt"/>
                <a:ea typeface="+mj-ea"/>
                <a:cs typeface="+mj-cs"/>
                <a:sym typeface="Helvetica"/>
              </a:rPr>
              <a:t>Licensed,</a:t>
            </a:r>
            <a:r>
              <a:rPr b="1">
                <a:latin typeface="+mj-lt"/>
                <a:ea typeface="+mj-ea"/>
                <a:cs typeface="+mj-cs"/>
                <a:sym typeface="Helvetica"/>
              </a:rPr>
              <a:t> </a:t>
            </a:r>
            <a:r>
              <a:t>Recommended, 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Screen Shot 2018-08-19 at 12.58.06 PM.png" descr="Screen Shot 2018-08-19 at 12.58.06 PM.png"/>
          <p:cNvPicPr>
            <a:picLocks noChangeAspect="1"/>
          </p:cNvPicPr>
          <p:nvPr/>
        </p:nvPicPr>
        <p:blipFill>
          <a:blip r:embed="rId2">
            <a:extLst/>
          </a:blip>
          <a:stretch>
            <a:fillRect/>
          </a:stretch>
        </p:blipFill>
        <p:spPr>
          <a:xfrm>
            <a:off x="-132062" y="1953010"/>
            <a:ext cx="12456123" cy="3866380"/>
          </a:xfrm>
          <a:prstGeom prst="rect">
            <a:avLst/>
          </a:prstGeom>
          <a:ln w="12700">
            <a:miter lim="400000"/>
          </a:ln>
        </p:spPr>
      </p:pic>
      <p:pic>
        <p:nvPicPr>
          <p:cNvPr id="177" name="Screen Shot 2018-08-19 at 12.58.21 PM.png" descr="Screen Shot 2018-08-19 at 12.58.21 PM.png"/>
          <p:cNvPicPr>
            <a:picLocks noChangeAspect="1"/>
          </p:cNvPicPr>
          <p:nvPr/>
        </p:nvPicPr>
        <p:blipFill>
          <a:blip r:embed="rId3">
            <a:extLst/>
          </a:blip>
          <a:stretch>
            <a:fillRect/>
          </a:stretch>
        </p:blipFill>
        <p:spPr>
          <a:xfrm>
            <a:off x="12303" y="962530"/>
            <a:ext cx="12167394" cy="98383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Picture 1" descr="Picture 1"/>
          <p:cNvPicPr>
            <a:picLocks noChangeAspect="1"/>
          </p:cNvPicPr>
          <p:nvPr/>
        </p:nvPicPr>
        <p:blipFill>
          <a:blip r:embed="rId2">
            <a:extLst/>
          </a:blip>
          <a:stretch>
            <a:fillRect/>
          </a:stretch>
        </p:blipFill>
        <p:spPr>
          <a:xfrm>
            <a:off x="364732" y="205161"/>
            <a:ext cx="11462536" cy="644767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294"/>
          <p:cNvSpPr txBox="1"/>
          <p:nvPr/>
        </p:nvSpPr>
        <p:spPr>
          <a:xfrm>
            <a:off x="1155679" y="4383037"/>
            <a:ext cx="9880642" cy="44475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800">
                <a:solidFill>
                  <a:srgbClr val="FFFFFF"/>
                </a:solidFill>
              </a:defRPr>
            </a:lvl1pPr>
          </a:lstStyle>
          <a:p>
            <a:pPr/>
            <a:r>
              <a:t>a cause, principle, or system of beliefs held to with ardor and faith</a:t>
            </a:r>
          </a:p>
        </p:txBody>
      </p:sp>
      <p:pic>
        <p:nvPicPr>
          <p:cNvPr id="371" name="download.png" descr="download.png"/>
          <p:cNvPicPr>
            <a:picLocks noChangeAspect="1"/>
          </p:cNvPicPr>
          <p:nvPr/>
        </p:nvPicPr>
        <p:blipFill>
          <a:blip r:embed="rId2">
            <a:extLst/>
          </a:blip>
          <a:stretch>
            <a:fillRect/>
          </a:stretch>
        </p:blipFill>
        <p:spPr>
          <a:xfrm>
            <a:off x="249932" y="299044"/>
            <a:ext cx="2175917" cy="2175919"/>
          </a:xfrm>
          <a:prstGeom prst="rect">
            <a:avLst/>
          </a:prstGeom>
          <a:ln w="12700">
            <a:miter lim="400000"/>
          </a:ln>
        </p:spPr>
      </p:pic>
      <p:sp>
        <p:nvSpPr>
          <p:cNvPr id="372" name="Shape 296"/>
          <p:cNvSpPr txBox="1"/>
          <p:nvPr/>
        </p:nvSpPr>
        <p:spPr>
          <a:xfrm>
            <a:off x="3242590" y="1902447"/>
            <a:ext cx="5706821" cy="17653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5400">
                <a:solidFill>
                  <a:srgbClr val="FFFFFF"/>
                </a:solidFill>
              </a:defRPr>
            </a:pPr>
            <a:r>
              <a:t>religion</a:t>
            </a:r>
          </a:p>
          <a:p>
            <a:pPr algn="ctr">
              <a:defRPr sz="1900">
                <a:solidFill>
                  <a:srgbClr val="FFFFFF"/>
                </a:solidFill>
              </a:defRPr>
            </a:pPr>
          </a:p>
          <a:p>
            <a:pPr algn="ctr">
              <a:defRPr sz="1900">
                <a:solidFill>
                  <a:srgbClr val="FFFFFF"/>
                </a:solidFill>
              </a:defRPr>
            </a:pPr>
            <a:r>
              <a:t>noun  re·li·gion  \ ri-ˈli-jən \</a:t>
            </a:r>
          </a:p>
          <a:p>
            <a:pPr algn="ctr">
              <a:defRPr sz="1900">
                <a:solidFill>
                  <a:srgbClr val="FFFFFF"/>
                </a:solidFill>
              </a:defRPr>
            </a:pPr>
            <a:r>
              <a:t>Popularity: Top 1% of lookups |Updated on: 12 May 2018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4" name="Shape 374"/>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5" name="Shape 375"/>
          <p:cNvSpPr txBox="1"/>
          <p:nvPr/>
        </p:nvSpPr>
        <p:spPr>
          <a:xfrm>
            <a:off x="691638" y="1303475"/>
            <a:ext cx="10479989" cy="54933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3600">
                <a:solidFill>
                  <a:srgbClr val="00FDFF"/>
                </a:solidFill>
                <a:effectLst>
                  <a:outerShdw sx="100000" sy="100000" kx="0" ky="0" algn="b" rotWithShape="0" blurRad="76200" dist="76200" dir="2700000">
                    <a:srgbClr val="000000">
                      <a:alpha val="70000"/>
                    </a:srgbClr>
                  </a:outerShdw>
                </a:effectLst>
              </a:defRPr>
            </a:lvl1pPr>
          </a:lstStyle>
          <a:p>
            <a:pPr/>
            <a:r>
              <a:t>Advisory Committee on Immunization Practices (“ACIP”)</a:t>
            </a:r>
          </a:p>
        </p:txBody>
      </p:sp>
      <p:sp>
        <p:nvSpPr>
          <p:cNvPr id="376" name="Shape 376"/>
          <p:cNvSpPr txBox="1"/>
          <p:nvPr/>
        </p:nvSpPr>
        <p:spPr>
          <a:xfrm>
            <a:off x="1255831" y="2176780"/>
            <a:ext cx="9680335" cy="2504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An ACIP vote to recommend a vaccine results in:</a:t>
            </a:r>
          </a:p>
          <a:p>
            <a:pP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Mandating the vaccine to millions of children.</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Immunity from liability for the manufacturer.</a:t>
            </a:r>
          </a:p>
          <a:p>
            <a:pPr marL="457200" indent="-457200">
              <a:buSzPct val="100000"/>
              <a:buFont typeface="Arial"/>
              <a:buChar char="•"/>
              <a:defRPr b="1" sz="32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Inclusion in the Vaccine for Children program.</a:t>
            </a:r>
          </a:p>
        </p:txBody>
      </p:sp>
      <p:grpSp>
        <p:nvGrpSpPr>
          <p:cNvPr id="379" name="Group 379"/>
          <p:cNvGrpSpPr/>
          <p:nvPr/>
        </p:nvGrpSpPr>
        <p:grpSpPr>
          <a:xfrm>
            <a:off x="-3" y="5528820"/>
            <a:ext cx="12174284" cy="1329183"/>
            <a:chOff x="-1" y="-1"/>
            <a:chExt cx="12174283" cy="1329182"/>
          </a:xfrm>
        </p:grpSpPr>
        <p:sp>
          <p:nvSpPr>
            <p:cNvPr id="377" name="Shape 377"/>
            <p:cNvSpPr/>
            <p:nvPr/>
          </p:nvSpPr>
          <p:spPr>
            <a:xfrm>
              <a:off x="-2" y="-2"/>
              <a:ext cx="12174284" cy="1329184"/>
            </a:xfrm>
            <a:prstGeom prst="rect">
              <a:avLst/>
            </a:prstGeom>
            <a:solidFill>
              <a:srgbClr val="FF2F92"/>
            </a:solidFill>
            <a:ln w="12700" cap="flat">
              <a:noFill/>
              <a:miter lim="400000"/>
            </a:ln>
            <a:effectLst>
              <a:outerShdw sx="100000" sy="100000" kx="0" ky="0" algn="b" rotWithShape="0" blurRad="76200" dist="76200" dir="2700000">
                <a:srgbClr val="000000">
                  <a:alpha val="70000"/>
                </a:srgbClr>
              </a:outerShdw>
            </a:effectLst>
          </p:spPr>
          <p:txBody>
            <a:bodyPr wrap="square" lIns="45718" tIns="45718" rIns="45718" bIns="45718" numCol="1" anchor="ctr">
              <a:no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p>
          </p:txBody>
        </p:sp>
        <p:sp>
          <p:nvSpPr>
            <p:cNvPr id="378" name="Shape 378"/>
            <p:cNvSpPr txBox="1"/>
            <p:nvPr/>
          </p:nvSpPr>
          <p:spPr>
            <a:xfrm>
              <a:off x="-2" y="168417"/>
              <a:ext cx="12174284" cy="9923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sz="3200">
                  <a:solidFill>
                    <a:srgbClr val="FFFFFF"/>
                  </a:solidFill>
                  <a:effectLst>
                    <a:outerShdw sx="100000" sy="100000" kx="0" ky="0" algn="b" rotWithShape="0" blurRad="76200" dist="76200" dir="2700000">
                      <a:srgbClr val="000000">
                        <a:alpha val="70000"/>
                      </a:srgbClr>
                    </a:outerShdw>
                  </a:effectLst>
                </a:defRPr>
              </a:lvl1pPr>
            </a:lstStyle>
            <a:p>
              <a:pPr/>
              <a:r>
                <a:t>Liability free captive market of 78 million American children with guaranteed payment</a:t>
              </a:r>
            </a:p>
          </p:txBody>
        </p:sp>
      </p:grpSp>
      <p:sp>
        <p:nvSpPr>
          <p:cNvPr id="380" name="Shape 380"/>
          <p:cNvSpPr txBox="1"/>
          <p:nvPr/>
        </p:nvSpPr>
        <p:spPr>
          <a:xfrm>
            <a:off x="1685214" y="607968"/>
            <a:ext cx="8492837" cy="4658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latin typeface="+mj-lt"/>
                <a:ea typeface="+mj-ea"/>
                <a:cs typeface="+mj-cs"/>
                <a:sym typeface="Helvetica"/>
              </a:rPr>
              <a:t> </a:t>
            </a:r>
            <a:r>
              <a:rPr b="1">
                <a:solidFill>
                  <a:srgbClr val="00FDFF"/>
                </a:solidFill>
                <a:latin typeface="+mj-lt"/>
                <a:ea typeface="+mj-ea"/>
                <a:cs typeface="+mj-cs"/>
                <a:sym typeface="Helvetica"/>
              </a:rPr>
              <a:t>Recommended,</a:t>
            </a:r>
            <a:r>
              <a:t> 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76">
                                            <p:bg/>
                                          </p:spTgt>
                                        </p:tgtEl>
                                        <p:attrNameLst>
                                          <p:attrName>style.visibility</p:attrName>
                                        </p:attrNameLst>
                                      </p:cBhvr>
                                      <p:to>
                                        <p:strVal val="visible"/>
                                      </p:to>
                                    </p:set>
                                    <p:animEffect filter="dissolve" transition="in">
                                      <p:cBhvr>
                                        <p:cTn id="7" dur="500"/>
                                        <p:tgtEl>
                                          <p:spTgt spid="376">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376">
                                            <p:txEl>
                                              <p:pRg st="0" end="0"/>
                                            </p:txEl>
                                          </p:spTgt>
                                        </p:tgtEl>
                                        <p:attrNameLst>
                                          <p:attrName>style.visibility</p:attrName>
                                        </p:attrNameLst>
                                      </p:cBhvr>
                                      <p:to>
                                        <p:strVal val="visible"/>
                                      </p:to>
                                    </p:set>
                                    <p:animEffect filter="dissolve" transition="in">
                                      <p:cBhvr>
                                        <p:cTn id="10" dur="500"/>
                                        <p:tgtEl>
                                          <p:spTgt spid="376">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376">
                                            <p:txEl>
                                              <p:pRg st="1" end="1"/>
                                            </p:txEl>
                                          </p:spTgt>
                                        </p:tgtEl>
                                        <p:attrNameLst>
                                          <p:attrName>style.visibility</p:attrName>
                                        </p:attrNameLst>
                                      </p:cBhvr>
                                      <p:to>
                                        <p:strVal val="visible"/>
                                      </p:to>
                                    </p:set>
                                    <p:animEffect filter="dissolve" transition="in">
                                      <p:cBhvr>
                                        <p:cTn id="14" dur="500"/>
                                        <p:tgtEl>
                                          <p:spTgt spid="376">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376">
                                            <p:txEl>
                                              <p:pRg st="2" end="2"/>
                                            </p:txEl>
                                          </p:spTgt>
                                        </p:tgtEl>
                                        <p:attrNameLst>
                                          <p:attrName>style.visibility</p:attrName>
                                        </p:attrNameLst>
                                      </p:cBhvr>
                                      <p:to>
                                        <p:strVal val="visible"/>
                                      </p:to>
                                    </p:set>
                                    <p:animEffect filter="dissolve" transition="in">
                                      <p:cBhvr>
                                        <p:cTn id="18" dur="500"/>
                                        <p:tgtEl>
                                          <p:spTgt spid="376">
                                            <p:txEl>
                                              <p:pRg st="2" end="2"/>
                                            </p:txEl>
                                          </p:spTgt>
                                        </p:tgtEl>
                                      </p:cBhvr>
                                    </p:animEffect>
                                  </p:childTnLst>
                                </p:cTn>
                              </p:par>
                            </p:childTnLst>
                          </p:cTn>
                        </p:par>
                        <p:par>
                          <p:cTn id="19" fill="hold">
                            <p:stCondLst>
                              <p:cond delay="1500"/>
                            </p:stCondLst>
                            <p:childTnLst>
                              <p:par>
                                <p:cTn id="20" presetClass="entr" nodeType="afterEffect" presetID="9" grpId="1" fill="hold">
                                  <p:stCondLst>
                                    <p:cond delay="0"/>
                                  </p:stCondLst>
                                  <p:iterate type="el" backwards="0">
                                    <p:tmAbs val="0"/>
                                  </p:iterate>
                                  <p:childTnLst>
                                    <p:set>
                                      <p:cBhvr>
                                        <p:cTn id="21" fill="hold"/>
                                        <p:tgtEl>
                                          <p:spTgt spid="376">
                                            <p:txEl>
                                              <p:pRg st="3" end="3"/>
                                            </p:txEl>
                                          </p:spTgt>
                                        </p:tgtEl>
                                        <p:attrNameLst>
                                          <p:attrName>style.visibility</p:attrName>
                                        </p:attrNameLst>
                                      </p:cBhvr>
                                      <p:to>
                                        <p:strVal val="visible"/>
                                      </p:to>
                                    </p:set>
                                    <p:animEffect filter="dissolve" transition="in">
                                      <p:cBhvr>
                                        <p:cTn id="22" dur="500"/>
                                        <p:tgtEl>
                                          <p:spTgt spid="3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1" fill="hold">
                                  <p:stCondLst>
                                    <p:cond delay="0"/>
                                  </p:stCondLst>
                                  <p:iterate type="el" backwards="0">
                                    <p:tmAbs val="0"/>
                                  </p:iterate>
                                  <p:childTnLst>
                                    <p:set>
                                      <p:cBhvr>
                                        <p:cTn id="26" fill="hold"/>
                                        <p:tgtEl>
                                          <p:spTgt spid="376">
                                            <p:txEl>
                                              <p:pRg st="4" end="4"/>
                                            </p:txEl>
                                          </p:spTgt>
                                        </p:tgtEl>
                                        <p:attrNameLst>
                                          <p:attrName>style.visibility</p:attrName>
                                        </p:attrNameLst>
                                      </p:cBhvr>
                                      <p:to>
                                        <p:strVal val="visible"/>
                                      </p:to>
                                    </p:set>
                                    <p:animEffect filter="dissolve" transition="in">
                                      <p:cBhvr>
                                        <p:cTn id="27" dur="500"/>
                                        <p:tgtEl>
                                          <p:spTgt spid="3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2" fill="hold">
                                  <p:stCondLst>
                                    <p:cond delay="0"/>
                                  </p:stCondLst>
                                  <p:iterate type="el" backwards="0">
                                    <p:tmAbs val="0"/>
                                  </p:iterate>
                                  <p:childTnLst>
                                    <p:set>
                                      <p:cBhvr>
                                        <p:cTn id="31" fill="hold"/>
                                        <p:tgtEl>
                                          <p:spTgt spid="379"/>
                                        </p:tgtEl>
                                        <p:attrNameLst>
                                          <p:attrName>style.visibility</p:attrName>
                                        </p:attrNameLst>
                                      </p:cBhvr>
                                      <p:to>
                                        <p:strVal val="visible"/>
                                      </p:to>
                                    </p:set>
                                    <p:animEffect filter="dissolve" transition="in">
                                      <p:cBhvr>
                                        <p:cTn id="32" dur="5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P build="whole" bldLvl="1" animBg="1" rev="0" advAuto="0" spid="379"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2" name="Shape 382"/>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3" name="Shape 383"/>
          <p:cNvSpPr txBox="1"/>
          <p:nvPr/>
        </p:nvSpPr>
        <p:spPr>
          <a:xfrm>
            <a:off x="110737" y="1609579"/>
            <a:ext cx="11970526" cy="5303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800">
                <a:solidFill>
                  <a:srgbClr val="00FDFF"/>
                </a:solidFill>
                <a:effectLst>
                  <a:outerShdw sx="100000" sy="100000" kx="0" ky="0" algn="b" rotWithShape="0" blurRad="76200" dist="76200" dir="2700000">
                    <a:srgbClr val="000000">
                      <a:alpha val="70000"/>
                    </a:srgbClr>
                  </a:outerShdw>
                </a:effectLst>
                <a:latin typeface="+mj-lt"/>
                <a:ea typeface="+mj-ea"/>
                <a:cs typeface="+mj-cs"/>
                <a:sym typeface="Helvetica"/>
              </a:defRPr>
            </a:pPr>
            <a:r>
              <a:t>2000 - Investigation Into ACIP by U.S. Government Reform Committee: </a:t>
            </a:r>
            <a:r>
              <a:rPr b="0">
                <a:solidFill>
                  <a:srgbClr val="FFFFFF"/>
                </a:solidFill>
                <a:latin typeface="+mn-lt"/>
                <a:ea typeface="+mn-ea"/>
                <a:cs typeface="+mn-cs"/>
                <a:sym typeface="Calibri"/>
              </a:rPr>
              <a:t> </a:t>
            </a:r>
          </a:p>
        </p:txBody>
      </p:sp>
      <p:sp>
        <p:nvSpPr>
          <p:cNvPr id="384" name="Shape 384"/>
          <p:cNvSpPr txBox="1"/>
          <p:nvPr/>
        </p:nvSpPr>
        <p:spPr>
          <a:xfrm>
            <a:off x="374368" y="3201365"/>
            <a:ext cx="8123409" cy="2225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“The CDC </a:t>
            </a:r>
            <a:r>
              <a:rPr>
                <a:solidFill>
                  <a:srgbClr val="FFFF00"/>
                </a:solidFill>
              </a:rPr>
              <a:t>grants blanket waivers </a:t>
            </a:r>
            <a:r>
              <a:t>to the ACIP members each year that allow them to deliberate on any subject, </a:t>
            </a:r>
            <a:r>
              <a:rPr>
                <a:solidFill>
                  <a:srgbClr val="FFFF00"/>
                </a:solidFill>
              </a:rPr>
              <a:t>regardless of their conflicts,</a:t>
            </a:r>
            <a:r>
              <a:t> for the entire year.”</a:t>
            </a: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p>
          <a:p>
            <a:pPr marL="285750" indent="-285750">
              <a:buSzPct val="100000"/>
              <a:buFont typeface="Arial"/>
              <a:buChar char="•"/>
              <a:defRPr b="1" sz="20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pPr>
            <a:r>
              <a:t>ACIP reflects </a:t>
            </a:r>
            <a:r>
              <a:rPr>
                <a:solidFill>
                  <a:srgbClr val="FFFB00"/>
                </a:solidFill>
              </a:rPr>
              <a:t>“a system where government officials make crucial decisions affecting American children without the advice and consent of the governed.” </a:t>
            </a:r>
          </a:p>
        </p:txBody>
      </p:sp>
      <p:pic>
        <p:nvPicPr>
          <p:cNvPr id="385" name="image47.tif" descr="image47.tif"/>
          <p:cNvPicPr>
            <a:picLocks noChangeAspect="1"/>
          </p:cNvPicPr>
          <p:nvPr/>
        </p:nvPicPr>
        <p:blipFill>
          <a:blip r:embed="rId3">
            <a:extLst/>
          </a:blip>
          <a:stretch>
            <a:fillRect/>
          </a:stretch>
        </p:blipFill>
        <p:spPr>
          <a:xfrm>
            <a:off x="8752513" y="2798270"/>
            <a:ext cx="2785731" cy="3604289"/>
          </a:xfrm>
          <a:prstGeom prst="rect">
            <a:avLst/>
          </a:prstGeom>
          <a:ln w="12700">
            <a:miter lim="400000"/>
          </a:ln>
          <a:effectLst>
            <a:outerShdw sx="100000" sy="100000" kx="0" ky="0" algn="b" rotWithShape="0" blurRad="50800" dist="76200" dir="2700000">
              <a:srgbClr val="000000">
                <a:alpha val="40000"/>
              </a:srgbClr>
            </a:outerShdw>
          </a:effectLst>
        </p:spPr>
      </p:pic>
      <p:sp>
        <p:nvSpPr>
          <p:cNvPr id="386" name="Shape 386"/>
          <p:cNvSpPr txBox="1"/>
          <p:nvPr/>
        </p:nvSpPr>
        <p:spPr>
          <a:xfrm>
            <a:off x="1840718" y="575070"/>
            <a:ext cx="8492837" cy="465840"/>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400">
                <a:solidFill>
                  <a:srgbClr val="FFFFFF"/>
                </a:solidFill>
                <a:effectLst>
                  <a:outerShdw sx="100000" sy="100000" kx="0" ky="0" algn="b" rotWithShape="0" blurRad="76200" dist="76200" dir="2700000">
                    <a:srgbClr val="000000">
                      <a:alpha val="70000"/>
                    </a:srgbClr>
                  </a:outerShdw>
                </a:effectLst>
              </a:defRPr>
            </a:pPr>
            <a:r>
              <a:t>How Vaccines are Licensed,</a:t>
            </a:r>
            <a:r>
              <a:rPr b="1">
                <a:latin typeface="+mj-lt"/>
                <a:ea typeface="+mj-ea"/>
                <a:cs typeface="+mj-cs"/>
                <a:sym typeface="Helvetica"/>
              </a:rPr>
              <a:t> </a:t>
            </a:r>
            <a:r>
              <a:rPr b="1">
                <a:solidFill>
                  <a:srgbClr val="00FDFF"/>
                </a:solidFill>
                <a:latin typeface="+mj-lt"/>
                <a:ea typeface="+mj-ea"/>
                <a:cs typeface="+mj-cs"/>
                <a:sym typeface="Helvetica"/>
              </a:rPr>
              <a:t>Recommended,</a:t>
            </a:r>
            <a:r>
              <a:rPr>
                <a:solidFill>
                  <a:srgbClr val="00FDFF"/>
                </a:solidFill>
              </a:rPr>
              <a:t> </a:t>
            </a:r>
            <a:r>
              <a:t>Promoted, Defended</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84">
                                            <p:txEl>
                                              <p:pRg st="2" end="2"/>
                                            </p:txEl>
                                          </p:spTgt>
                                        </p:tgtEl>
                                        <p:attrNameLst>
                                          <p:attrName>style.visibility</p:attrName>
                                        </p:attrNameLst>
                                      </p:cBhvr>
                                      <p:to>
                                        <p:strVal val="visible"/>
                                      </p:to>
                                    </p:set>
                                    <p:animEffect filter="dissolve" transition="in">
                                      <p:cBhvr>
                                        <p:cTn id="7" dur="500"/>
                                        <p:tgtEl>
                                          <p:spTgt spid="38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media1 BRAKED.mp4" descr="media1 BRAKE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938" y="214312"/>
            <a:ext cx="12192001" cy="64389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4368000" fill="hold"/>
                                        <p:tgtEl>
                                          <p:spTgt spid="38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8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media2ACIP2.mp4" descr="media2ACIP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938" y="195262"/>
            <a:ext cx="12192001" cy="6477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5419000" fill="hold"/>
                                        <p:tgtEl>
                                          <p:spTgt spid="39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9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lide Number"/>
          <p:cNvSpPr txBox="1"/>
          <p:nvPr>
            <p:ph type="sldNum" sz="quarter" idx="4294967295"/>
          </p:nvPr>
        </p:nvSpPr>
        <p:spPr>
          <a:xfrm>
            <a:off x="11746304"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93" name="Screen Shot 2018-03-23 at 10.57.14 AM.png" descr="Screen Shot 2018-03-23 at 10.57.14 AM.png"/>
          <p:cNvPicPr>
            <a:picLocks noChangeAspect="1"/>
          </p:cNvPicPr>
          <p:nvPr/>
        </p:nvPicPr>
        <p:blipFill>
          <a:blip r:embed="rId2">
            <a:extLst/>
          </a:blip>
          <a:stretch>
            <a:fillRect/>
          </a:stretch>
        </p:blipFill>
        <p:spPr>
          <a:xfrm>
            <a:off x="358318" y="629158"/>
            <a:ext cx="11475364" cy="580215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Number"/>
          <p:cNvSpPr txBox="1"/>
          <p:nvPr>
            <p:ph type="sldNum" sz="quarter" idx="4294967295"/>
          </p:nvPr>
        </p:nvSpPr>
        <p:spPr>
          <a:xfrm>
            <a:off x="11746304"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96" name="Screen Shot 2018-03-23 at 12.16.21 PM.png" descr="Screen Shot 2018-03-23 at 12.16.21 PM.png"/>
          <p:cNvPicPr>
            <a:picLocks noChangeAspect="1"/>
          </p:cNvPicPr>
          <p:nvPr/>
        </p:nvPicPr>
        <p:blipFill>
          <a:blip r:embed="rId2">
            <a:extLst/>
          </a:blip>
          <a:stretch>
            <a:fillRect/>
          </a:stretch>
        </p:blipFill>
        <p:spPr>
          <a:xfrm>
            <a:off x="224925" y="1292471"/>
            <a:ext cx="11691261" cy="427305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Number"/>
          <p:cNvSpPr txBox="1"/>
          <p:nvPr>
            <p:ph type="sldNum" sz="quarter" idx="4294967295"/>
          </p:nvPr>
        </p:nvSpPr>
        <p:spPr>
          <a:xfrm>
            <a:off x="11746301" y="58409"/>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pic>
        <p:nvPicPr>
          <p:cNvPr id="399" name="image11.png" descr="image11.png"/>
          <p:cNvPicPr>
            <a:picLocks noChangeAspect="1"/>
          </p:cNvPicPr>
          <p:nvPr/>
        </p:nvPicPr>
        <p:blipFill>
          <a:blip r:embed="rId2">
            <a:extLst/>
          </a:blip>
          <a:stretch>
            <a:fillRect/>
          </a:stretch>
        </p:blipFill>
        <p:spPr>
          <a:xfrm>
            <a:off x="99170" y="2367333"/>
            <a:ext cx="11993659" cy="3419527"/>
          </a:xfrm>
          <a:prstGeom prst="rect">
            <a:avLst/>
          </a:prstGeom>
          <a:ln w="12700">
            <a:miter lim="400000"/>
          </a:ln>
        </p:spPr>
      </p:pic>
      <p:pic>
        <p:nvPicPr>
          <p:cNvPr id="400" name="images-4.jpg" descr="images-4.jpg"/>
          <p:cNvPicPr>
            <a:picLocks noChangeAspect="1"/>
          </p:cNvPicPr>
          <p:nvPr/>
        </p:nvPicPr>
        <p:blipFill>
          <a:blip r:embed="rId3">
            <a:extLst/>
          </a:blip>
          <a:stretch>
            <a:fillRect/>
          </a:stretch>
        </p:blipFill>
        <p:spPr>
          <a:xfrm>
            <a:off x="163395" y="250623"/>
            <a:ext cx="11865210" cy="6356869"/>
          </a:xfrm>
          <a:prstGeom prst="rect">
            <a:avLst/>
          </a:prstGeom>
          <a:ln w="12700">
            <a:miter lim="400000"/>
          </a:ln>
        </p:spPr>
      </p:pic>
      <p:pic>
        <p:nvPicPr>
          <p:cNvPr id="401" name="image11.png" descr="image11.png"/>
          <p:cNvPicPr>
            <a:picLocks noChangeAspect="1"/>
          </p:cNvPicPr>
          <p:nvPr/>
        </p:nvPicPr>
        <p:blipFill>
          <a:blip r:embed="rId2">
            <a:extLst/>
          </a:blip>
          <a:srcRect l="0" t="14610" r="0" b="0"/>
          <a:stretch>
            <a:fillRect/>
          </a:stretch>
        </p:blipFill>
        <p:spPr>
          <a:xfrm>
            <a:off x="317698" y="3674840"/>
            <a:ext cx="11556801" cy="28135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374"/>
          <p:cNvSpPr txBox="1"/>
          <p:nvPr/>
        </p:nvSpPr>
        <p:spPr>
          <a:xfrm>
            <a:off x="1588744" y="4742607"/>
            <a:ext cx="9014512" cy="44475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FFFFFF"/>
                </a:solidFill>
              </a:defRPr>
            </a:lvl1pPr>
          </a:lstStyle>
          <a:p>
            <a:pPr/>
            <a:r>
              <a:t>great devotion to a person, idea, object, movement, or work </a:t>
            </a:r>
          </a:p>
        </p:txBody>
      </p:sp>
      <p:sp>
        <p:nvSpPr>
          <p:cNvPr id="404" name="Shape 375"/>
          <p:cNvSpPr txBox="1"/>
          <p:nvPr/>
        </p:nvSpPr>
        <p:spPr>
          <a:xfrm>
            <a:off x="3447960" y="2081847"/>
            <a:ext cx="5296080" cy="176818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5400">
                <a:solidFill>
                  <a:srgbClr val="FFFFFF"/>
                </a:solidFill>
              </a:defRPr>
            </a:pPr>
            <a:r>
              <a:t>cult</a:t>
            </a:r>
          </a:p>
          <a:p>
            <a:pPr algn="ctr">
              <a:defRPr>
                <a:solidFill>
                  <a:srgbClr val="FFFFFF"/>
                </a:solidFill>
              </a:defRPr>
            </a:pPr>
          </a:p>
          <a:p>
            <a:pPr algn="ctr">
              <a:defRPr>
                <a:solidFill>
                  <a:srgbClr val="FFFFFF"/>
                </a:solidFill>
              </a:defRPr>
            </a:pPr>
            <a:r>
              <a:t>noun, often attributive  \ ˈkəlt \</a:t>
            </a:r>
          </a:p>
          <a:p>
            <a:pPr algn="ctr">
              <a:defRPr>
                <a:solidFill>
                  <a:srgbClr val="FFFFFF"/>
                </a:solidFill>
              </a:defRPr>
            </a:pPr>
            <a:r>
              <a:t>Popularity: Top 1% of lookups |Updated on: 6 May 2018</a:t>
            </a:r>
          </a:p>
        </p:txBody>
      </p:sp>
      <p:pic>
        <p:nvPicPr>
          <p:cNvPr id="405" name="download.png" descr="download.png"/>
          <p:cNvPicPr>
            <a:picLocks noChangeAspect="1"/>
          </p:cNvPicPr>
          <p:nvPr/>
        </p:nvPicPr>
        <p:blipFill>
          <a:blip r:embed="rId2">
            <a:extLst/>
          </a:blip>
          <a:stretch>
            <a:fillRect/>
          </a:stretch>
        </p:blipFill>
        <p:spPr>
          <a:xfrm>
            <a:off x="249932" y="299044"/>
            <a:ext cx="2175917" cy="217591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Screen Shot 2018-05-19 at 9.36.57 AM.png" descr="Screen Shot 2018-05-19 at 9.36.57 AM.png"/>
          <p:cNvPicPr>
            <a:picLocks noChangeAspect="1"/>
          </p:cNvPicPr>
          <p:nvPr/>
        </p:nvPicPr>
        <p:blipFill>
          <a:blip r:embed="rId2">
            <a:extLst/>
          </a:blip>
          <a:stretch>
            <a:fillRect/>
          </a:stretch>
        </p:blipFill>
        <p:spPr>
          <a:xfrm>
            <a:off x="216915" y="860468"/>
            <a:ext cx="11758170" cy="507512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7" name="2018-02-01-childsacrifice.jpg" descr="2018-02-01-childsacrifice.jpg"/>
          <p:cNvPicPr>
            <a:picLocks noChangeAspect="1"/>
          </p:cNvPicPr>
          <p:nvPr/>
        </p:nvPicPr>
        <p:blipFill>
          <a:blip r:embed="rId2">
            <a:extLst/>
          </a:blip>
          <a:stretch>
            <a:fillRect/>
          </a:stretch>
        </p:blipFill>
        <p:spPr>
          <a:xfrm>
            <a:off x="583393" y="366441"/>
            <a:ext cx="11025214" cy="6125118"/>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380"/>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image7.png" descr="image7.png"/>
          <p:cNvPicPr>
            <a:picLocks noChangeAspect="1"/>
          </p:cNvPicPr>
          <p:nvPr/>
        </p:nvPicPr>
        <p:blipFill>
          <a:blip r:embed="rId2">
            <a:extLst/>
          </a:blip>
          <a:stretch>
            <a:fillRect/>
          </a:stretch>
        </p:blipFill>
        <p:spPr>
          <a:xfrm>
            <a:off x="3218664" y="551664"/>
            <a:ext cx="5754672" cy="5754672"/>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Picture 2" descr="Picture 2"/>
          <p:cNvPicPr>
            <a:picLocks noChangeAspect="1"/>
          </p:cNvPicPr>
          <p:nvPr/>
        </p:nvPicPr>
        <p:blipFill>
          <a:blip r:embed="rId2">
            <a:extLst/>
          </a:blip>
          <a:stretch>
            <a:fillRect/>
          </a:stretch>
        </p:blipFill>
        <p:spPr>
          <a:xfrm>
            <a:off x="1" y="0"/>
            <a:ext cx="12192001" cy="6858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Picture 2" descr="Picture 2"/>
          <p:cNvPicPr>
            <a:picLocks noChangeAspect="1"/>
          </p:cNvPicPr>
          <p:nvPr/>
        </p:nvPicPr>
        <p:blipFill>
          <a:blip r:embed="rId2">
            <a:extLst/>
          </a:blip>
          <a:stretch>
            <a:fillRect/>
          </a:stretch>
        </p:blipFill>
        <p:spPr>
          <a:xfrm>
            <a:off x="1" y="0"/>
            <a:ext cx="12192001" cy="6858000"/>
          </a:xfrm>
          <a:prstGeom prst="rect">
            <a:avLst/>
          </a:prstGeom>
          <a:ln w="12700">
            <a:miter lim="400000"/>
          </a:ln>
        </p:spPr>
      </p:pic>
      <p:sp>
        <p:nvSpPr>
          <p:cNvPr id="415" name="TextBox 3"/>
          <p:cNvSpPr txBox="1"/>
          <p:nvPr/>
        </p:nvSpPr>
        <p:spPr>
          <a:xfrm>
            <a:off x="8162693" y="2705725"/>
            <a:ext cx="3838385" cy="1386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400">
                <a:solidFill>
                  <a:srgbClr val="FF0000"/>
                </a:solidFill>
                <a:latin typeface="Arial Rounded MT Bold"/>
                <a:ea typeface="Arial Rounded MT Bold"/>
                <a:cs typeface="Arial Rounded MT Bold"/>
                <a:sym typeface="Arial Rounded MT Bold"/>
              </a:defRPr>
            </a:pPr>
            <a:r>
              <a:t>31% Vaccine </a:t>
            </a:r>
          </a:p>
          <a:p>
            <a:pPr>
              <a:defRPr sz="4400">
                <a:solidFill>
                  <a:srgbClr val="FF0000"/>
                </a:solidFill>
                <a:latin typeface="Arial Rounded MT Bold"/>
                <a:ea typeface="Arial Rounded MT Bold"/>
                <a:cs typeface="Arial Rounded MT Bold"/>
                <a:sym typeface="Arial Rounded MT Bold"/>
              </a:defRPr>
            </a:pPr>
            <a:r>
              <a:t>      Failure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Picture 2" descr="Picture 2"/>
          <p:cNvPicPr>
            <a:picLocks noChangeAspect="1"/>
          </p:cNvPicPr>
          <p:nvPr/>
        </p:nvPicPr>
        <p:blipFill>
          <a:blip r:embed="rId2">
            <a:extLst/>
          </a:blip>
          <a:stretch>
            <a:fillRect/>
          </a:stretch>
        </p:blipFill>
        <p:spPr>
          <a:xfrm>
            <a:off x="0" y="-371476"/>
            <a:ext cx="12192000" cy="7229476"/>
          </a:xfrm>
          <a:prstGeom prst="rect">
            <a:avLst/>
          </a:prstGeom>
          <a:ln>
            <a:solidFill>
              <a:srgbClr val="FF0000"/>
            </a:solidFill>
          </a:ln>
        </p:spPr>
      </p:pic>
      <p:sp>
        <p:nvSpPr>
          <p:cNvPr id="418" name="TextBox 3"/>
          <p:cNvSpPr txBox="1"/>
          <p:nvPr/>
        </p:nvSpPr>
        <p:spPr>
          <a:xfrm>
            <a:off x="2051823" y="5285678"/>
            <a:ext cx="3400682" cy="789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800">
                <a:solidFill>
                  <a:srgbClr val="FF0000"/>
                </a:solidFill>
                <a:latin typeface="Arial Rounded MT Bold"/>
                <a:ea typeface="Arial Rounded MT Bold"/>
                <a:cs typeface="Arial Rounded MT Bold"/>
                <a:sym typeface="Arial Rounded MT Bold"/>
              </a:defRPr>
            </a:lvl1pPr>
          </a:lstStyle>
          <a:p>
            <a:pPr/>
            <a:r>
              <a:t>53% Adults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21" name="TextBox 3"/>
          <p:cNvSpPr txBox="1"/>
          <p:nvPr/>
        </p:nvSpPr>
        <p:spPr>
          <a:xfrm>
            <a:off x="8697951" y="4415883"/>
            <a:ext cx="2926168" cy="1844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000">
                <a:solidFill>
                  <a:srgbClr val="FF0000"/>
                </a:solidFill>
                <a:latin typeface="Arial Rounded MT Bold"/>
                <a:ea typeface="Arial Rounded MT Bold"/>
                <a:cs typeface="Arial Rounded MT Bold"/>
                <a:sym typeface="Arial Rounded MT Bold"/>
              </a:defRPr>
            </a:pPr>
            <a:r>
              <a:t>30% Cases</a:t>
            </a:r>
          </a:p>
          <a:p>
            <a:pPr>
              <a:defRPr sz="4000">
                <a:solidFill>
                  <a:srgbClr val="FF0000"/>
                </a:solidFill>
                <a:latin typeface="Arial Rounded MT Bold"/>
                <a:ea typeface="Arial Rounded MT Bold"/>
                <a:cs typeface="Arial Rounded MT Bold"/>
                <a:sym typeface="Arial Rounded MT Bold"/>
              </a:defRPr>
            </a:pPr>
            <a:r>
              <a:t>Vaccine </a:t>
            </a:r>
          </a:p>
          <a:p>
            <a:pPr>
              <a:defRPr sz="4000">
                <a:solidFill>
                  <a:srgbClr val="FF0000"/>
                </a:solidFill>
                <a:latin typeface="Arial Rounded MT Bold"/>
                <a:ea typeface="Arial Rounded MT Bold"/>
                <a:cs typeface="Arial Rounded MT Bold"/>
                <a:sym typeface="Arial Rounded MT Bold"/>
              </a:defRPr>
            </a:pPr>
            <a:r>
              <a:t>Strain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Picture 2" descr="Picture 2"/>
          <p:cNvPicPr>
            <a:picLocks noChangeAspect="1"/>
          </p:cNvPicPr>
          <p:nvPr/>
        </p:nvPicPr>
        <p:blipFill>
          <a:blip r:embed="rId2">
            <a:extLst/>
          </a:blip>
          <a:stretch>
            <a:fillRect/>
          </a:stretch>
        </p:blipFill>
        <p:spPr>
          <a:xfrm>
            <a:off x="289931" y="223024"/>
            <a:ext cx="11708781" cy="2876395"/>
          </a:xfrm>
          <a:prstGeom prst="rect">
            <a:avLst/>
          </a:prstGeom>
          <a:ln w="12700">
            <a:miter lim="400000"/>
          </a:ln>
        </p:spPr>
      </p:pic>
      <p:pic>
        <p:nvPicPr>
          <p:cNvPr id="424" name="Picture 4" descr="Picture 4"/>
          <p:cNvPicPr>
            <a:picLocks noChangeAspect="1"/>
          </p:cNvPicPr>
          <p:nvPr/>
        </p:nvPicPr>
        <p:blipFill>
          <a:blip r:embed="rId3">
            <a:extLst/>
          </a:blip>
          <a:stretch>
            <a:fillRect/>
          </a:stretch>
        </p:blipFill>
        <p:spPr>
          <a:xfrm>
            <a:off x="289931" y="3099417"/>
            <a:ext cx="11708781" cy="3535559"/>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Picture 2" descr="Picture 2"/>
          <p:cNvPicPr>
            <a:picLocks noChangeAspect="1"/>
          </p:cNvPicPr>
          <p:nvPr/>
        </p:nvPicPr>
        <p:blipFill>
          <a:blip r:embed="rId2">
            <a:extLst/>
          </a:blip>
          <a:stretch>
            <a:fillRect/>
          </a:stretch>
        </p:blipFill>
        <p:spPr>
          <a:xfrm>
            <a:off x="215590" y="259601"/>
            <a:ext cx="11760820" cy="6349949"/>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Picture 2" descr="Picture 2"/>
          <p:cNvPicPr>
            <a:picLocks noChangeAspect="1"/>
          </p:cNvPicPr>
          <p:nvPr/>
        </p:nvPicPr>
        <p:blipFill>
          <a:blip r:embed="rId2">
            <a:extLst/>
          </a:blip>
          <a:stretch>
            <a:fillRect/>
          </a:stretch>
        </p:blipFill>
        <p:spPr>
          <a:xfrm>
            <a:off x="364272" y="1176452"/>
            <a:ext cx="11463454" cy="450509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27"/>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1" name="Shape 428"/>
          <p:cNvSpPr txBox="1"/>
          <p:nvPr/>
        </p:nvSpPr>
        <p:spPr>
          <a:xfrm>
            <a:off x="1460207" y="1616925"/>
            <a:ext cx="9944407" cy="30908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Intro</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Who is Responsible for Vaccine Safety</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Structural Conflicts of Interest in Vaccine Safety</a:t>
            </a:r>
          </a:p>
          <a:p>
            <a:pPr>
              <a:defRPr sz="4000">
                <a:solidFill>
                  <a:srgbClr val="00FDFF"/>
                </a:solidFill>
                <a:effectLst>
                  <a:outerShdw sx="100000" sy="100000" kx="0" ky="0" algn="b" rotWithShape="0" blurRad="50800" dist="76200" dir="2700000">
                    <a:srgbClr val="000000">
                      <a:alpha val="40000"/>
                    </a:srgbClr>
                  </a:outerShdw>
                </a:effectLst>
              </a:defRPr>
            </a:pPr>
            <a:r>
              <a:t>Post-Licensure Vaccine Safety Surveillance</a:t>
            </a:r>
          </a:p>
          <a:p>
            <a:pPr>
              <a:defRPr sz="4000">
                <a:solidFill>
                  <a:schemeClr val="accent4">
                    <a:lumOff val="25000"/>
                  </a:schemeClr>
                </a:solidFill>
                <a:effectLst>
                  <a:outerShdw sx="100000" sy="100000" kx="0" ky="0" algn="b" rotWithShape="0" blurRad="50800" dist="76200" dir="2700000">
                    <a:srgbClr val="000000">
                      <a:alpha val="40000"/>
                    </a:srgbClr>
                  </a:outerShdw>
                </a:effectLst>
              </a:defRPr>
            </a:pPr>
            <a:r>
              <a:t>Simple &amp; Immediate Solutions</a:t>
            </a:r>
          </a:p>
        </p:txBody>
      </p:sp>
      <p:sp>
        <p:nvSpPr>
          <p:cNvPr id="432" name="Shape 429"/>
          <p:cNvSpPr txBox="1"/>
          <p:nvPr/>
        </p:nvSpPr>
        <p:spPr>
          <a:xfrm>
            <a:off x="673254" y="1616925"/>
            <a:ext cx="731202" cy="309082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r">
              <a:defRPr sz="4000">
                <a:solidFill>
                  <a:srgbClr val="BFBFBF"/>
                </a:solidFill>
                <a:effectLst>
                  <a:outerShdw sx="100000" sy="100000" kx="0" ky="0" algn="b" rotWithShape="0" blurRad="50800" dist="76200" dir="2700000">
                    <a:srgbClr val="000000">
                      <a:alpha val="40000"/>
                    </a:srgbClr>
                  </a:outerShdw>
                </a:effectLst>
              </a:defRPr>
            </a:pP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II.</a:t>
            </a:r>
          </a:p>
          <a:p>
            <a:pPr algn="r">
              <a:defRPr sz="4000">
                <a:solidFill>
                  <a:srgbClr val="00FDFF"/>
                </a:solidFill>
                <a:effectLst>
                  <a:outerShdw sx="100000" sy="100000" kx="0" ky="0" algn="b" rotWithShape="0" blurRad="50800" dist="76200" dir="2700000">
                    <a:srgbClr val="000000">
                      <a:alpha val="40000"/>
                    </a:srgbClr>
                  </a:outerShdw>
                </a:effectLst>
              </a:defRPr>
            </a:pPr>
            <a:r>
              <a:t>III.</a:t>
            </a:r>
          </a:p>
          <a:p>
            <a:pPr algn="r">
              <a:defRPr sz="4000">
                <a:solidFill>
                  <a:schemeClr val="accent4">
                    <a:lumOff val="25000"/>
                  </a:schemeClr>
                </a:solidFill>
                <a:effectLst>
                  <a:outerShdw sx="100000" sy="100000" kx="0" ky="0" algn="b" rotWithShape="0" blurRad="50800" dist="76200" dir="2700000">
                    <a:srgbClr val="000000">
                      <a:alpha val="40000"/>
                    </a:srgbClr>
                  </a:outerShdw>
                </a:effectLst>
              </a:defRPr>
            </a:pPr>
            <a:r>
              <a:t>IV.</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lide Number"/>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 name="image2.png" descr="image2.png"/>
          <p:cNvPicPr>
            <a:picLocks noChangeAspect="1"/>
          </p:cNvPicPr>
          <p:nvPr/>
        </p:nvPicPr>
        <p:blipFill>
          <a:blip r:embed="rId2">
            <a:extLst/>
          </a:blip>
          <a:stretch>
            <a:fillRect/>
          </a:stretch>
        </p:blipFill>
        <p:spPr>
          <a:xfrm>
            <a:off x="161629" y="138898"/>
            <a:ext cx="11868741" cy="658020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2018-02-01-childsacrifice.jpg" descr="2018-02-01-childsacrifice.jpg"/>
          <p:cNvPicPr>
            <a:picLocks noChangeAspect="1"/>
          </p:cNvPicPr>
          <p:nvPr/>
        </p:nvPicPr>
        <p:blipFill>
          <a:blip r:embed="rId2">
            <a:extLst/>
          </a:blip>
          <a:stretch>
            <a:fillRect/>
          </a:stretch>
        </p:blipFill>
        <p:spPr>
          <a:xfrm>
            <a:off x="583393" y="366441"/>
            <a:ext cx="11025214" cy="6125118"/>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1"/>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7" name="Shape 432"/>
          <p:cNvSpPr txBox="1"/>
          <p:nvPr/>
        </p:nvSpPr>
        <p:spPr>
          <a:xfrm>
            <a:off x="901565" y="746880"/>
            <a:ext cx="10060145" cy="49704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3200">
                <a:solidFill>
                  <a:srgbClr val="FFFFFF"/>
                </a:solidFill>
                <a:effectLst>
                  <a:outerShdw sx="100000" sy="100000" kx="0" ky="0" algn="b" rotWithShape="0" blurRad="76200" dist="76200" dir="2700000">
                    <a:srgbClr val="000000">
                      <a:alpha val="70000"/>
                    </a:srgbClr>
                  </a:outerShdw>
                </a:effectLst>
              </a:defRPr>
            </a:pPr>
            <a:r>
              <a:t> 1986 Act: Vaccine Adverse Events Reporting System</a:t>
            </a:r>
            <a:r>
              <a:rPr>
                <a:solidFill>
                  <a:srgbClr val="00FDFF"/>
                </a:solidFill>
              </a:rPr>
              <a:t> (VAERS)</a:t>
            </a:r>
          </a:p>
        </p:txBody>
      </p:sp>
      <p:sp>
        <p:nvSpPr>
          <p:cNvPr id="438" name="Shape 433"/>
          <p:cNvSpPr txBox="1"/>
          <p:nvPr/>
        </p:nvSpPr>
        <p:spPr>
          <a:xfrm>
            <a:off x="1618441" y="1675390"/>
            <a:ext cx="9938561" cy="523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800">
                <a:solidFill>
                  <a:srgbClr val="FFFF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In 2016, VAERS received 59,117 reports including:</a:t>
            </a:r>
          </a:p>
        </p:txBody>
      </p:sp>
      <p:sp>
        <p:nvSpPr>
          <p:cNvPr id="439" name="Shape 434"/>
          <p:cNvSpPr txBox="1"/>
          <p:nvPr/>
        </p:nvSpPr>
        <p:spPr>
          <a:xfrm>
            <a:off x="576388" y="4110393"/>
            <a:ext cx="10988335" cy="18809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2000">
                <a:solidFill>
                  <a:srgbClr val="FFFFFF"/>
                </a:solidFill>
                <a:effectLst>
                  <a:outerShdw sx="100000" sy="100000" kx="0" ky="0" algn="b" rotWithShape="0" blurRad="76200" dist="76200" dir="2700000">
                    <a:srgbClr val="000000">
                      <a:alpha val="70000"/>
                    </a:srgbClr>
                  </a:outerShdw>
                </a:effectLst>
              </a:defRPr>
            </a:pPr>
            <a:r>
              <a:t>“fewer than 1% of adverse events are reported”</a:t>
            </a:r>
          </a:p>
          <a:p>
            <a:pPr algn="ctr">
              <a:defRPr sz="1400">
                <a:solidFill>
                  <a:srgbClr val="00FDFF"/>
                </a:solidFill>
                <a:effectLst>
                  <a:outerShdw sx="100000" sy="100000" kx="0" ky="0" algn="b" rotWithShape="0" blurRad="76200" dist="76200" dir="2700000">
                    <a:srgbClr val="000000">
                      <a:alpha val="70000"/>
                    </a:srgbClr>
                  </a:outerShdw>
                </a:effectLst>
              </a:defRPr>
            </a:pPr>
            <a:r>
              <a:t>(Source:  Report Funded by HHS)</a:t>
            </a:r>
          </a:p>
          <a:p>
            <a:pPr algn="ctr">
              <a:defRPr sz="1400">
                <a:solidFill>
                  <a:srgbClr val="BFBFBF"/>
                </a:solidFill>
                <a:effectLst>
                  <a:outerShdw sx="100000" sy="100000" kx="0" ky="0" algn="b" rotWithShape="0" blurRad="76200" dist="76200" dir="2700000">
                    <a:srgbClr val="000000">
                      <a:alpha val="70000"/>
                    </a:srgbClr>
                  </a:outerShdw>
                </a:effectLst>
              </a:defRPr>
            </a:pPr>
          </a:p>
          <a:p>
            <a:pPr algn="ctr">
              <a:defRPr sz="2000">
                <a:solidFill>
                  <a:srgbClr val="FFFFFF"/>
                </a:solidFill>
                <a:effectLst>
                  <a:outerShdw sx="100000" sy="100000" kx="0" ky="0" algn="b" rotWithShape="0" blurRad="76200" dist="76200" dir="2700000">
                    <a:srgbClr val="000000">
                      <a:alpha val="70000"/>
                    </a:srgbClr>
                  </a:outerShdw>
                </a:effectLst>
              </a:defRPr>
            </a:pPr>
            <a:r>
              <a:t>“Former FDA Commissioner David A. Kessler has estimated that VAERS reports currently represent only a fraction of the serious adverse events.” </a:t>
            </a:r>
          </a:p>
          <a:p>
            <a:pPr algn="ctr">
              <a:defRPr sz="1400">
                <a:solidFill>
                  <a:srgbClr val="00FDFF"/>
                </a:solidFill>
                <a:effectLst>
                  <a:outerShdw sx="100000" sy="100000" kx="0" ky="0" algn="b" rotWithShape="0" blurRad="76200" dist="76200" dir="2700000">
                    <a:srgbClr val="000000">
                      <a:alpha val="70000"/>
                    </a:srgbClr>
                  </a:outerShdw>
                </a:effectLst>
              </a:defRPr>
            </a:pPr>
            <a:r>
              <a:t>(Source: U.S. Congressional Report)</a:t>
            </a:r>
          </a:p>
        </p:txBody>
      </p:sp>
      <p:sp>
        <p:nvSpPr>
          <p:cNvPr id="440" name="Shape 435"/>
          <p:cNvSpPr txBox="1"/>
          <p:nvPr/>
        </p:nvSpPr>
        <p:spPr>
          <a:xfrm>
            <a:off x="4433738" y="2188205"/>
            <a:ext cx="6096003" cy="12545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1" indent="457200">
              <a:defRPr sz="2000">
                <a:solidFill>
                  <a:srgbClr val="FFFFFF"/>
                </a:solidFill>
                <a:effectLst>
                  <a:outerShdw sx="100000" sy="100000" kx="0" ky="0" algn="b" rotWithShape="0" blurRad="76200" dist="76200" dir="2700000">
                    <a:srgbClr val="000000">
                      <a:alpha val="70000"/>
                    </a:srgbClr>
                  </a:outerShdw>
                </a:effectLst>
              </a:defRPr>
            </a:pPr>
            <a:r>
              <a:t>432 </a:t>
            </a:r>
            <a:r>
              <a:rPr>
                <a:solidFill>
                  <a:srgbClr val="FFFB00"/>
                </a:solidFill>
              </a:rPr>
              <a:t>deaths,</a:t>
            </a:r>
            <a:r>
              <a:t> </a:t>
            </a:r>
          </a:p>
          <a:p>
            <a:pPr lvl="1" indent="457200">
              <a:defRPr sz="2000">
                <a:solidFill>
                  <a:srgbClr val="FFFFFF"/>
                </a:solidFill>
                <a:effectLst>
                  <a:outerShdw sx="100000" sy="100000" kx="0" ky="0" algn="b" rotWithShape="0" blurRad="76200" dist="76200" dir="2700000">
                    <a:srgbClr val="000000">
                      <a:alpha val="70000"/>
                    </a:srgbClr>
                  </a:outerShdw>
                </a:effectLst>
              </a:defRPr>
            </a:pPr>
            <a:r>
              <a:t>1,091 </a:t>
            </a:r>
            <a:r>
              <a:rPr>
                <a:solidFill>
                  <a:srgbClr val="FFFB00"/>
                </a:solidFill>
              </a:rPr>
              <a:t>permanent disabilities, </a:t>
            </a:r>
          </a:p>
          <a:p>
            <a:pPr lvl="1" indent="457200">
              <a:defRPr sz="2000">
                <a:solidFill>
                  <a:srgbClr val="FFFFFF"/>
                </a:solidFill>
                <a:effectLst>
                  <a:outerShdw sx="100000" sy="100000" kx="0" ky="0" algn="b" rotWithShape="0" blurRad="76200" dist="76200" dir="2700000">
                    <a:srgbClr val="000000">
                      <a:alpha val="70000"/>
                    </a:srgbClr>
                  </a:outerShdw>
                </a:effectLst>
              </a:defRPr>
            </a:pPr>
            <a:r>
              <a:t>4,132 </a:t>
            </a:r>
            <a:r>
              <a:rPr>
                <a:solidFill>
                  <a:srgbClr val="FFFB00"/>
                </a:solidFill>
              </a:rPr>
              <a:t>hospitalizations, and </a:t>
            </a:r>
          </a:p>
          <a:p>
            <a:pPr lvl="1" indent="457200">
              <a:defRPr sz="2000">
                <a:solidFill>
                  <a:srgbClr val="FFFFFF"/>
                </a:solidFill>
                <a:effectLst>
                  <a:outerShdw sx="100000" sy="100000" kx="0" ky="0" algn="b" rotWithShape="0" blurRad="76200" dist="76200" dir="2700000">
                    <a:srgbClr val="000000">
                      <a:alpha val="70000"/>
                    </a:srgbClr>
                  </a:outerShdw>
                </a:effectLst>
              </a:defRPr>
            </a:pPr>
            <a:r>
              <a:t>10,284 </a:t>
            </a:r>
            <a:r>
              <a:rPr>
                <a:solidFill>
                  <a:srgbClr val="FFFB00"/>
                </a:solidFill>
              </a:rPr>
              <a:t>emergency room visits.</a:t>
            </a:r>
          </a:p>
        </p:txBody>
      </p:sp>
      <p:grpSp>
        <p:nvGrpSpPr>
          <p:cNvPr id="443" name="Group 438"/>
          <p:cNvGrpSpPr/>
          <p:nvPr/>
        </p:nvGrpSpPr>
        <p:grpSpPr>
          <a:xfrm>
            <a:off x="2490230" y="1283104"/>
            <a:ext cx="5021970" cy="2227376"/>
            <a:chOff x="0" y="0"/>
            <a:chExt cx="5021969" cy="2227374"/>
          </a:xfrm>
        </p:grpSpPr>
        <p:sp>
          <p:nvSpPr>
            <p:cNvPr id="441" name="Shape 436"/>
            <p:cNvSpPr txBox="1"/>
            <p:nvPr/>
          </p:nvSpPr>
          <p:spPr>
            <a:xfrm>
              <a:off x="0" y="916736"/>
              <a:ext cx="2432826" cy="1310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43,200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109,100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413,200</a:t>
              </a:r>
              <a:endParaRPr>
                <a:solidFill>
                  <a:srgbClr val="FFFFFF"/>
                </a:solidFill>
              </a:endParaRPr>
            </a:p>
            <a:p>
              <a:pPr lvl="1" indent="457200" algn="r">
                <a:defRPr b="1" sz="2000">
                  <a:solidFill>
                    <a:srgbClr val="FFFF00"/>
                  </a:solidFill>
                  <a:effectLst>
                    <a:outerShdw sx="100000" sy="100000" kx="0" ky="0" algn="b" rotWithShape="0" blurRad="76200" dist="76200" dir="2700000">
                      <a:srgbClr val="000000">
                        <a:alpha val="70000"/>
                      </a:srgbClr>
                    </a:outerShdw>
                  </a:effectLst>
                  <a:latin typeface="+mj-lt"/>
                  <a:ea typeface="+mj-ea"/>
                  <a:cs typeface="+mj-cs"/>
                  <a:sym typeface="Helvetica"/>
                </a:defRPr>
              </a:pPr>
              <a:r>
                <a:t>1,028,400</a:t>
              </a:r>
              <a:r>
                <a:rPr>
                  <a:solidFill>
                    <a:srgbClr val="FFFFFF"/>
                  </a:solidFill>
                </a:rPr>
                <a:t> </a:t>
              </a:r>
            </a:p>
          </p:txBody>
        </p:sp>
        <p:sp>
          <p:nvSpPr>
            <p:cNvPr id="442" name="Shape 437"/>
            <p:cNvSpPr txBox="1"/>
            <p:nvPr/>
          </p:nvSpPr>
          <p:spPr>
            <a:xfrm>
              <a:off x="3042680" y="-1"/>
              <a:ext cx="1979290" cy="523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800">
                  <a:solidFill>
                    <a:srgbClr val="FFFF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5,911,700</a:t>
              </a:r>
            </a:p>
          </p:txBody>
        </p:sp>
      </p:grpSp>
      <p:grpSp>
        <p:nvGrpSpPr>
          <p:cNvPr id="449" name="Group 444"/>
          <p:cNvGrpSpPr/>
          <p:nvPr/>
        </p:nvGrpSpPr>
        <p:grpSpPr>
          <a:xfrm>
            <a:off x="4923054" y="1685957"/>
            <a:ext cx="1844199" cy="1752752"/>
            <a:chOff x="0" y="0"/>
            <a:chExt cx="1844197" cy="1752750"/>
          </a:xfrm>
        </p:grpSpPr>
        <p:pic>
          <p:nvPicPr>
            <p:cNvPr id="444" name="image51.tif" descr="image51.tif"/>
            <p:cNvPicPr>
              <a:picLocks noChangeAspect="1"/>
            </p:cNvPicPr>
            <p:nvPr/>
          </p:nvPicPr>
          <p:blipFill>
            <a:blip r:embed="rId2">
              <a:extLst/>
            </a:blip>
            <a:stretch>
              <a:fillRect/>
            </a:stretch>
          </p:blipFill>
          <p:spPr>
            <a:xfrm>
              <a:off x="1008578" y="0"/>
              <a:ext cx="835620" cy="387025"/>
            </a:xfrm>
            <a:prstGeom prst="rect">
              <a:avLst/>
            </a:prstGeom>
            <a:ln w="12700" cap="flat">
              <a:noFill/>
              <a:miter lim="400000"/>
            </a:ln>
            <a:effectLst/>
          </p:spPr>
        </p:pic>
        <p:pic>
          <p:nvPicPr>
            <p:cNvPr id="445" name="image51.tif" descr="image51.tif"/>
            <p:cNvPicPr>
              <a:picLocks noChangeAspect="1"/>
            </p:cNvPicPr>
            <p:nvPr/>
          </p:nvPicPr>
          <p:blipFill>
            <a:blip r:embed="rId2">
              <a:extLst/>
            </a:blip>
            <a:stretch>
              <a:fillRect/>
            </a:stretch>
          </p:blipFill>
          <p:spPr>
            <a:xfrm>
              <a:off x="0" y="584988"/>
              <a:ext cx="485589" cy="224906"/>
            </a:xfrm>
            <a:prstGeom prst="rect">
              <a:avLst/>
            </a:prstGeom>
            <a:ln w="12700" cap="flat">
              <a:noFill/>
              <a:miter lim="400000"/>
            </a:ln>
            <a:effectLst/>
          </p:spPr>
        </p:pic>
        <p:pic>
          <p:nvPicPr>
            <p:cNvPr id="446" name="image51.tif" descr="image51.tif"/>
            <p:cNvPicPr>
              <a:picLocks noChangeAspect="1"/>
            </p:cNvPicPr>
            <p:nvPr/>
          </p:nvPicPr>
          <p:blipFill>
            <a:blip r:embed="rId2">
              <a:extLst/>
            </a:blip>
            <a:stretch>
              <a:fillRect/>
            </a:stretch>
          </p:blipFill>
          <p:spPr>
            <a:xfrm>
              <a:off x="0" y="902586"/>
              <a:ext cx="609857" cy="239498"/>
            </a:xfrm>
            <a:prstGeom prst="rect">
              <a:avLst/>
            </a:prstGeom>
            <a:ln w="12700" cap="flat">
              <a:noFill/>
              <a:miter lim="400000"/>
            </a:ln>
            <a:effectLst/>
          </p:spPr>
        </p:pic>
        <p:pic>
          <p:nvPicPr>
            <p:cNvPr id="447" name="image51.tif" descr="image51.tif"/>
            <p:cNvPicPr>
              <a:picLocks noChangeAspect="1"/>
            </p:cNvPicPr>
            <p:nvPr/>
          </p:nvPicPr>
          <p:blipFill>
            <a:blip r:embed="rId2">
              <a:extLst/>
            </a:blip>
            <a:stretch>
              <a:fillRect/>
            </a:stretch>
          </p:blipFill>
          <p:spPr>
            <a:xfrm>
              <a:off x="65988" y="1221984"/>
              <a:ext cx="609857" cy="239498"/>
            </a:xfrm>
            <a:prstGeom prst="rect">
              <a:avLst/>
            </a:prstGeom>
            <a:ln w="12700" cap="flat">
              <a:noFill/>
              <a:miter lim="400000"/>
            </a:ln>
            <a:effectLst/>
          </p:spPr>
        </p:pic>
        <p:pic>
          <p:nvPicPr>
            <p:cNvPr id="448" name="image51.tif" descr="image51.tif"/>
            <p:cNvPicPr>
              <a:picLocks noChangeAspect="1"/>
            </p:cNvPicPr>
            <p:nvPr/>
          </p:nvPicPr>
          <p:blipFill>
            <a:blip r:embed="rId2">
              <a:extLst/>
            </a:blip>
            <a:stretch>
              <a:fillRect/>
            </a:stretch>
          </p:blipFill>
          <p:spPr>
            <a:xfrm>
              <a:off x="180660" y="1513253"/>
              <a:ext cx="609857" cy="23949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40">
                                            <p:bg/>
                                          </p:spTgt>
                                        </p:tgtEl>
                                        <p:attrNameLst>
                                          <p:attrName>style.visibility</p:attrName>
                                        </p:attrNameLst>
                                      </p:cBhvr>
                                      <p:to>
                                        <p:strVal val="visible"/>
                                      </p:to>
                                    </p:set>
                                    <p:animEffect filter="dissolve" transition="in">
                                      <p:cBhvr>
                                        <p:cTn id="7" dur="500"/>
                                        <p:tgtEl>
                                          <p:spTgt spid="440">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40">
                                            <p:txEl>
                                              <p:pRg st="0" end="0"/>
                                            </p:txEl>
                                          </p:spTgt>
                                        </p:tgtEl>
                                        <p:attrNameLst>
                                          <p:attrName>style.visibility</p:attrName>
                                        </p:attrNameLst>
                                      </p:cBhvr>
                                      <p:to>
                                        <p:strVal val="visible"/>
                                      </p:to>
                                    </p:set>
                                    <p:animEffect filter="dissolve" transition="in">
                                      <p:cBhvr>
                                        <p:cTn id="10" dur="500"/>
                                        <p:tgtEl>
                                          <p:spTgt spid="440">
                                            <p:txEl>
                                              <p:pRg st="0" end="0"/>
                                            </p:txEl>
                                          </p:spTgt>
                                        </p:tgtEl>
                                      </p:cBhvr>
                                    </p:animEffect>
                                  </p:childTnLst>
                                </p:cTn>
                              </p:par>
                            </p:childTnLst>
                          </p:cTn>
                        </p:par>
                        <p:par>
                          <p:cTn id="11" fill="hold">
                            <p:stCondLst>
                              <p:cond delay="500"/>
                            </p:stCondLst>
                            <p:childTnLst>
                              <p:par>
                                <p:cTn id="12" presetClass="entr" nodeType="afterEffect" presetID="9" grpId="1" fill="hold">
                                  <p:stCondLst>
                                    <p:cond delay="0"/>
                                  </p:stCondLst>
                                  <p:iterate type="el" backwards="0">
                                    <p:tmAbs val="0"/>
                                  </p:iterate>
                                  <p:childTnLst>
                                    <p:set>
                                      <p:cBhvr>
                                        <p:cTn id="13" fill="hold"/>
                                        <p:tgtEl>
                                          <p:spTgt spid="440">
                                            <p:txEl>
                                              <p:pRg st="1" end="1"/>
                                            </p:txEl>
                                          </p:spTgt>
                                        </p:tgtEl>
                                        <p:attrNameLst>
                                          <p:attrName>style.visibility</p:attrName>
                                        </p:attrNameLst>
                                      </p:cBhvr>
                                      <p:to>
                                        <p:strVal val="visible"/>
                                      </p:to>
                                    </p:set>
                                    <p:animEffect filter="dissolve" transition="in">
                                      <p:cBhvr>
                                        <p:cTn id="14" dur="500"/>
                                        <p:tgtEl>
                                          <p:spTgt spid="440">
                                            <p:txEl>
                                              <p:pRg st="1" end="1"/>
                                            </p:txEl>
                                          </p:spTgt>
                                        </p:tgtEl>
                                      </p:cBhvr>
                                    </p:animEffect>
                                  </p:childTnLst>
                                </p:cTn>
                              </p:par>
                            </p:childTnLst>
                          </p:cTn>
                        </p:par>
                        <p:par>
                          <p:cTn id="15" fill="hold">
                            <p:stCondLst>
                              <p:cond delay="1000"/>
                            </p:stCondLst>
                            <p:childTnLst>
                              <p:par>
                                <p:cTn id="16" presetClass="entr" nodeType="afterEffect" presetID="9" grpId="1" fill="hold">
                                  <p:stCondLst>
                                    <p:cond delay="0"/>
                                  </p:stCondLst>
                                  <p:iterate type="el" backwards="0">
                                    <p:tmAbs val="0"/>
                                  </p:iterate>
                                  <p:childTnLst>
                                    <p:set>
                                      <p:cBhvr>
                                        <p:cTn id="17" fill="hold"/>
                                        <p:tgtEl>
                                          <p:spTgt spid="440">
                                            <p:txEl>
                                              <p:pRg st="2" end="2"/>
                                            </p:txEl>
                                          </p:spTgt>
                                        </p:tgtEl>
                                        <p:attrNameLst>
                                          <p:attrName>style.visibility</p:attrName>
                                        </p:attrNameLst>
                                      </p:cBhvr>
                                      <p:to>
                                        <p:strVal val="visible"/>
                                      </p:to>
                                    </p:set>
                                    <p:animEffect filter="dissolve" transition="in">
                                      <p:cBhvr>
                                        <p:cTn id="18" dur="500"/>
                                        <p:tgtEl>
                                          <p:spTgt spid="440">
                                            <p:txEl>
                                              <p:pRg st="2" end="2"/>
                                            </p:txEl>
                                          </p:spTgt>
                                        </p:tgtEl>
                                      </p:cBhvr>
                                    </p:animEffect>
                                  </p:childTnLst>
                                </p:cTn>
                              </p:par>
                            </p:childTnLst>
                          </p:cTn>
                        </p:par>
                        <p:par>
                          <p:cTn id="19" fill="hold">
                            <p:stCondLst>
                              <p:cond delay="1500"/>
                            </p:stCondLst>
                            <p:childTnLst>
                              <p:par>
                                <p:cTn id="20" presetClass="entr" nodeType="afterEffect" presetID="9" grpId="1" fill="hold">
                                  <p:stCondLst>
                                    <p:cond delay="0"/>
                                  </p:stCondLst>
                                  <p:iterate type="el" backwards="0">
                                    <p:tmAbs val="0"/>
                                  </p:iterate>
                                  <p:childTnLst>
                                    <p:set>
                                      <p:cBhvr>
                                        <p:cTn id="21" fill="hold"/>
                                        <p:tgtEl>
                                          <p:spTgt spid="440">
                                            <p:txEl>
                                              <p:pRg st="3" end="3"/>
                                            </p:txEl>
                                          </p:spTgt>
                                        </p:tgtEl>
                                        <p:attrNameLst>
                                          <p:attrName>style.visibility</p:attrName>
                                        </p:attrNameLst>
                                      </p:cBhvr>
                                      <p:to>
                                        <p:strVal val="visible"/>
                                      </p:to>
                                    </p:set>
                                    <p:animEffect filter="dissolve" transition="in">
                                      <p:cBhvr>
                                        <p:cTn id="22" dur="500"/>
                                        <p:tgtEl>
                                          <p:spTgt spid="4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2" fill="hold">
                                  <p:stCondLst>
                                    <p:cond delay="0"/>
                                  </p:stCondLst>
                                  <p:iterate type="el" backwards="0">
                                    <p:tmAbs val="0"/>
                                  </p:iterate>
                                  <p:childTnLst>
                                    <p:set>
                                      <p:cBhvr>
                                        <p:cTn id="26" fill="hold"/>
                                        <p:tgtEl>
                                          <p:spTgt spid="439">
                                            <p:bg/>
                                          </p:spTgt>
                                        </p:tgtEl>
                                        <p:attrNameLst>
                                          <p:attrName>style.visibility</p:attrName>
                                        </p:attrNameLst>
                                      </p:cBhvr>
                                      <p:to>
                                        <p:strVal val="visible"/>
                                      </p:to>
                                    </p:set>
                                    <p:animEffect filter="dissolve" transition="in">
                                      <p:cBhvr>
                                        <p:cTn id="27" dur="500"/>
                                        <p:tgtEl>
                                          <p:spTgt spid="439">
                                            <p:bg/>
                                          </p:spTgt>
                                        </p:tgtEl>
                                      </p:cBhvr>
                                    </p:animEffect>
                                  </p:childTnLst>
                                </p:cTn>
                              </p:par>
                              <p:par>
                                <p:cTn id="28" presetClass="entr" nodeType="withEffect" presetSubtype="0" presetID="9" grpId="2" fill="hold">
                                  <p:stCondLst>
                                    <p:cond delay="0"/>
                                  </p:stCondLst>
                                  <p:iterate type="el" backwards="0">
                                    <p:tmAbs val="0"/>
                                  </p:iterate>
                                  <p:childTnLst>
                                    <p:set>
                                      <p:cBhvr>
                                        <p:cTn id="29" fill="hold"/>
                                        <p:tgtEl>
                                          <p:spTgt spid="439">
                                            <p:txEl>
                                              <p:pRg st="0" end="0"/>
                                            </p:txEl>
                                          </p:spTgt>
                                        </p:tgtEl>
                                        <p:attrNameLst>
                                          <p:attrName>style.visibility</p:attrName>
                                        </p:attrNameLst>
                                      </p:cBhvr>
                                      <p:to>
                                        <p:strVal val="visible"/>
                                      </p:to>
                                    </p:set>
                                    <p:animEffect filter="dissolve" transition="in">
                                      <p:cBhvr>
                                        <p:cTn id="30" dur="500"/>
                                        <p:tgtEl>
                                          <p:spTgt spid="439">
                                            <p:txEl>
                                              <p:pRg st="0" end="0"/>
                                            </p:txEl>
                                          </p:spTgt>
                                        </p:tgtEl>
                                      </p:cBhvr>
                                    </p:animEffect>
                                  </p:childTnLst>
                                </p:cTn>
                              </p:par>
                            </p:childTnLst>
                          </p:cTn>
                        </p:par>
                        <p:par>
                          <p:cTn id="31" fill="hold">
                            <p:stCondLst>
                              <p:cond delay="500"/>
                            </p:stCondLst>
                            <p:childTnLst>
                              <p:par>
                                <p:cTn id="32" presetClass="entr" nodeType="afterEffect" presetID="9" grpId="2" fill="hold">
                                  <p:stCondLst>
                                    <p:cond delay="0"/>
                                  </p:stCondLst>
                                  <p:iterate type="el" backwards="0">
                                    <p:tmAbs val="0"/>
                                  </p:iterate>
                                  <p:childTnLst>
                                    <p:set>
                                      <p:cBhvr>
                                        <p:cTn id="33" fill="hold"/>
                                        <p:tgtEl>
                                          <p:spTgt spid="439">
                                            <p:txEl>
                                              <p:pRg st="1" end="1"/>
                                            </p:txEl>
                                          </p:spTgt>
                                        </p:tgtEl>
                                        <p:attrNameLst>
                                          <p:attrName>style.visibility</p:attrName>
                                        </p:attrNameLst>
                                      </p:cBhvr>
                                      <p:to>
                                        <p:strVal val="visible"/>
                                      </p:to>
                                    </p:set>
                                    <p:animEffect filter="dissolve" transition="in">
                                      <p:cBhvr>
                                        <p:cTn id="34" dur="500"/>
                                        <p:tgtEl>
                                          <p:spTgt spid="439">
                                            <p:txEl>
                                              <p:pRg st="1" end="1"/>
                                            </p:txEl>
                                          </p:spTgt>
                                        </p:tgtEl>
                                      </p:cBhvr>
                                    </p:animEffect>
                                  </p:childTnLst>
                                </p:cTn>
                              </p:par>
                            </p:childTnLst>
                          </p:cTn>
                        </p:par>
                        <p:par>
                          <p:cTn id="35" fill="hold">
                            <p:stCondLst>
                              <p:cond delay="1000"/>
                            </p:stCondLst>
                            <p:childTnLst>
                              <p:par>
                                <p:cTn id="36" presetClass="entr" nodeType="afterEffect" presetID="9" grpId="2" fill="hold">
                                  <p:stCondLst>
                                    <p:cond delay="0"/>
                                  </p:stCondLst>
                                  <p:iterate type="el" backwards="0">
                                    <p:tmAbs val="0"/>
                                  </p:iterate>
                                  <p:childTnLst>
                                    <p:set>
                                      <p:cBhvr>
                                        <p:cTn id="37" fill="hold"/>
                                        <p:tgtEl>
                                          <p:spTgt spid="439">
                                            <p:txEl>
                                              <p:pRg st="2" end="2"/>
                                            </p:txEl>
                                          </p:spTgt>
                                        </p:tgtEl>
                                        <p:attrNameLst>
                                          <p:attrName>style.visibility</p:attrName>
                                        </p:attrNameLst>
                                      </p:cBhvr>
                                      <p:to>
                                        <p:strVal val="visible"/>
                                      </p:to>
                                    </p:set>
                                    <p:animEffect filter="dissolve" transition="in">
                                      <p:cBhvr>
                                        <p:cTn id="38" dur="500"/>
                                        <p:tgtEl>
                                          <p:spTgt spid="439">
                                            <p:txEl>
                                              <p:pRg st="2" end="2"/>
                                            </p:txEl>
                                          </p:spTgt>
                                        </p:tgtEl>
                                      </p:cBhvr>
                                    </p:animEffect>
                                  </p:childTnLst>
                                </p:cTn>
                              </p:par>
                            </p:childTnLst>
                          </p:cTn>
                        </p:par>
                        <p:par>
                          <p:cTn id="39" fill="hold">
                            <p:stCondLst>
                              <p:cond delay="1500"/>
                            </p:stCondLst>
                            <p:childTnLst>
                              <p:par>
                                <p:cTn id="40" presetClass="entr" nodeType="afterEffect" presetID="9" grpId="2" fill="hold">
                                  <p:stCondLst>
                                    <p:cond delay="0"/>
                                  </p:stCondLst>
                                  <p:iterate type="el" backwards="0">
                                    <p:tmAbs val="0"/>
                                  </p:iterate>
                                  <p:childTnLst>
                                    <p:set>
                                      <p:cBhvr>
                                        <p:cTn id="41" fill="hold"/>
                                        <p:tgtEl>
                                          <p:spTgt spid="439">
                                            <p:txEl>
                                              <p:pRg st="3" end="3"/>
                                            </p:txEl>
                                          </p:spTgt>
                                        </p:tgtEl>
                                        <p:attrNameLst>
                                          <p:attrName>style.visibility</p:attrName>
                                        </p:attrNameLst>
                                      </p:cBhvr>
                                      <p:to>
                                        <p:strVal val="visible"/>
                                      </p:to>
                                    </p:set>
                                    <p:animEffect filter="dissolve" transition="in">
                                      <p:cBhvr>
                                        <p:cTn id="42" dur="500"/>
                                        <p:tgtEl>
                                          <p:spTgt spid="43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9" grpId="2" fill="hold">
                                  <p:stCondLst>
                                    <p:cond delay="0"/>
                                  </p:stCondLst>
                                  <p:iterate type="el" backwards="0">
                                    <p:tmAbs val="0"/>
                                  </p:iterate>
                                  <p:childTnLst>
                                    <p:set>
                                      <p:cBhvr>
                                        <p:cTn id="46" fill="hold"/>
                                        <p:tgtEl>
                                          <p:spTgt spid="439">
                                            <p:txEl>
                                              <p:pRg st="4" end="4"/>
                                            </p:txEl>
                                          </p:spTgt>
                                        </p:tgtEl>
                                        <p:attrNameLst>
                                          <p:attrName>style.visibility</p:attrName>
                                        </p:attrNameLst>
                                      </p:cBhvr>
                                      <p:to>
                                        <p:strVal val="visible"/>
                                      </p:to>
                                    </p:set>
                                    <p:animEffect filter="dissolve" transition="in">
                                      <p:cBhvr>
                                        <p:cTn id="47" dur="500"/>
                                        <p:tgtEl>
                                          <p:spTgt spid="439">
                                            <p:txEl>
                                              <p:pRg st="4" end="4"/>
                                            </p:txEl>
                                          </p:spTgt>
                                        </p:tgtEl>
                                      </p:cBhvr>
                                    </p:animEffect>
                                  </p:childTnLst>
                                </p:cTn>
                              </p:par>
                            </p:childTnLst>
                          </p:cTn>
                        </p:par>
                        <p:par>
                          <p:cTn id="48" fill="hold">
                            <p:stCondLst>
                              <p:cond delay="500"/>
                            </p:stCondLst>
                            <p:childTnLst>
                              <p:par>
                                <p:cTn id="49" presetClass="entr" nodeType="afterEffect" presetID="9" grpId="2" fill="hold">
                                  <p:stCondLst>
                                    <p:cond delay="0"/>
                                  </p:stCondLst>
                                  <p:iterate type="el" backwards="0">
                                    <p:tmAbs val="0"/>
                                  </p:iterate>
                                  <p:childTnLst>
                                    <p:set>
                                      <p:cBhvr>
                                        <p:cTn id="50" fill="hold"/>
                                        <p:tgtEl>
                                          <p:spTgt spid="439">
                                            <p:txEl>
                                              <p:pRg st="5" end="5"/>
                                            </p:txEl>
                                          </p:spTgt>
                                        </p:tgtEl>
                                        <p:attrNameLst>
                                          <p:attrName>style.visibility</p:attrName>
                                        </p:attrNameLst>
                                      </p:cBhvr>
                                      <p:to>
                                        <p:strVal val="visible"/>
                                      </p:to>
                                    </p:set>
                                    <p:animEffect filter="dissolve" transition="in">
                                      <p:cBhvr>
                                        <p:cTn id="51" dur="500"/>
                                        <p:tgtEl>
                                          <p:spTgt spid="439">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ID="9" grpId="3" fill="hold">
                                  <p:stCondLst>
                                    <p:cond delay="0"/>
                                  </p:stCondLst>
                                  <p:iterate type="el" backwards="0">
                                    <p:tmAbs val="0"/>
                                  </p:iterate>
                                  <p:childTnLst>
                                    <p:set>
                                      <p:cBhvr>
                                        <p:cTn id="55" fill="hold"/>
                                        <p:tgtEl>
                                          <p:spTgt spid="449"/>
                                        </p:tgtEl>
                                        <p:attrNameLst>
                                          <p:attrName>style.visibility</p:attrName>
                                        </p:attrNameLst>
                                      </p:cBhvr>
                                      <p:to>
                                        <p:strVal val="visible"/>
                                      </p:to>
                                    </p:set>
                                    <p:animEffect filter="dissolve" transition="in">
                                      <p:cBhvr>
                                        <p:cTn id="56" dur="500"/>
                                        <p:tgtEl>
                                          <p:spTgt spid="449"/>
                                        </p:tgtEl>
                                      </p:cBhvr>
                                    </p:animEffect>
                                  </p:childTnLst>
                                </p:cTn>
                              </p:par>
                            </p:childTnLst>
                          </p:cTn>
                        </p:par>
                        <p:par>
                          <p:cTn id="57" fill="hold">
                            <p:stCondLst>
                              <p:cond delay="500"/>
                            </p:stCondLst>
                            <p:childTnLst>
                              <p:par>
                                <p:cTn id="58" presetClass="entr" nodeType="afterEffect" presetID="9" grpId="4" fill="hold">
                                  <p:stCondLst>
                                    <p:cond delay="0"/>
                                  </p:stCondLst>
                                  <p:iterate type="el" backwards="0">
                                    <p:tmAbs val="0"/>
                                  </p:iterate>
                                  <p:childTnLst>
                                    <p:set>
                                      <p:cBhvr>
                                        <p:cTn id="59" fill="hold"/>
                                        <p:tgtEl>
                                          <p:spTgt spid="443"/>
                                        </p:tgtEl>
                                        <p:attrNameLst>
                                          <p:attrName>style.visibility</p:attrName>
                                        </p:attrNameLst>
                                      </p:cBhvr>
                                      <p:to>
                                        <p:strVal val="visible"/>
                                      </p:to>
                                    </p:set>
                                    <p:animEffect filter="dissolve" transition="in">
                                      <p:cBhvr>
                                        <p:cTn id="60" dur="500"/>
                                        <p:tgtEl>
                                          <p:spTgt spid="4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9" grpId="3"/>
      <p:bldP build="whole" bldLvl="1" animBg="1" rev="0" advAuto="0" spid="443" grpId="4"/>
      <p:bldP build="p" bldLvl="5" animBg="1" rev="0" advAuto="0" spid="439" grpId="2"/>
      <p:bldP build="p" bldLvl="5" animBg="1" rev="0" advAuto="0" spid="440"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1" name="Shape 446"/>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2" name="image52.png" descr="image52.png"/>
          <p:cNvPicPr>
            <a:picLocks noChangeAspect="1"/>
          </p:cNvPicPr>
          <p:nvPr/>
        </p:nvPicPr>
        <p:blipFill>
          <a:blip r:embed="rId3">
            <a:extLst/>
          </a:blip>
          <a:stretch>
            <a:fillRect/>
          </a:stretch>
        </p:blipFill>
        <p:spPr>
          <a:xfrm>
            <a:off x="541906" y="1706248"/>
            <a:ext cx="3822706" cy="4697915"/>
          </a:xfrm>
          <a:prstGeom prst="rect">
            <a:avLst/>
          </a:prstGeom>
          <a:ln w="12700">
            <a:miter lim="400000"/>
          </a:ln>
          <a:effectLst>
            <a:outerShdw sx="100000" sy="100000" kx="0" ky="0" algn="b" rotWithShape="0" blurRad="76200" dist="76200" dir="2700000">
              <a:srgbClr val="000000">
                <a:alpha val="70000"/>
              </a:srgbClr>
            </a:outerShdw>
          </a:effectLst>
        </p:spPr>
      </p:pic>
      <p:pic>
        <p:nvPicPr>
          <p:cNvPr id="453" name="image53.png" descr="image53.png"/>
          <p:cNvPicPr>
            <a:picLocks noChangeAspect="1"/>
          </p:cNvPicPr>
          <p:nvPr/>
        </p:nvPicPr>
        <p:blipFill>
          <a:blip r:embed="rId4">
            <a:extLst/>
          </a:blip>
          <a:stretch>
            <a:fillRect/>
          </a:stretch>
        </p:blipFill>
        <p:spPr>
          <a:xfrm>
            <a:off x="2886959" y="2964763"/>
            <a:ext cx="7942197" cy="2583747"/>
          </a:xfrm>
          <a:prstGeom prst="rect">
            <a:avLst/>
          </a:prstGeom>
          <a:ln w="28575">
            <a:solidFill>
              <a:srgbClr val="FFFFFF"/>
            </a:solidFill>
          </a:ln>
          <a:effectLst>
            <a:outerShdw sx="100000" sy="100000" kx="0" ky="0" algn="b" rotWithShape="0" blurRad="76200" dist="76200" dir="2700000">
              <a:srgbClr val="000000">
                <a:alpha val="70000"/>
              </a:srgbClr>
            </a:outerShdw>
          </a:effectLst>
        </p:spPr>
      </p:pic>
      <p:sp>
        <p:nvSpPr>
          <p:cNvPr id="454" name="Shape 449"/>
          <p:cNvSpPr txBox="1"/>
          <p:nvPr/>
        </p:nvSpPr>
        <p:spPr>
          <a:xfrm>
            <a:off x="3418848" y="746375"/>
            <a:ext cx="5354300" cy="701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000">
                <a:solidFill>
                  <a:srgbClr val="00FD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AUTOMATING VAERS</a:t>
            </a:r>
          </a:p>
        </p:txBody>
      </p:sp>
      <p:pic>
        <p:nvPicPr>
          <p:cNvPr id="455" name="image54.tif" descr="image54.tif"/>
          <p:cNvPicPr>
            <a:picLocks noChangeAspect="1"/>
          </p:cNvPicPr>
          <p:nvPr/>
        </p:nvPicPr>
        <p:blipFill>
          <a:blip r:embed="rId5">
            <a:extLst/>
          </a:blip>
          <a:stretch>
            <a:fillRect/>
          </a:stretch>
        </p:blipFill>
        <p:spPr>
          <a:xfrm>
            <a:off x="4862829" y="1807722"/>
            <a:ext cx="6509279" cy="782448"/>
          </a:xfrm>
          <a:prstGeom prst="rect">
            <a:avLst/>
          </a:prstGeom>
          <a:ln w="12700">
            <a:miter lim="400000"/>
          </a:ln>
          <a:effectLst>
            <a:outerShdw sx="100000" sy="100000" kx="0" ky="0" algn="b" rotWithShape="0" blurRad="50800" dist="76200" dir="27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57" name="image55.tif" descr="image55.tif"/>
          <p:cNvPicPr>
            <a:picLocks noChangeAspect="1"/>
          </p:cNvPicPr>
          <p:nvPr/>
        </p:nvPicPr>
        <p:blipFill>
          <a:blip r:embed="rId3">
            <a:extLst/>
          </a:blip>
          <a:stretch>
            <a:fillRect/>
          </a:stretch>
        </p:blipFill>
        <p:spPr>
          <a:xfrm>
            <a:off x="557883" y="2079950"/>
            <a:ext cx="5371578" cy="4150766"/>
          </a:xfrm>
          <a:prstGeom prst="rect">
            <a:avLst/>
          </a:prstGeom>
          <a:ln w="12700">
            <a:miter lim="400000"/>
          </a:ln>
          <a:effectLst>
            <a:outerShdw sx="100000" sy="100000" kx="0" ky="0" algn="b" rotWithShape="0" blurRad="76200" dist="76200" dir="2700000">
              <a:srgbClr val="000000">
                <a:alpha val="70000"/>
              </a:srgbClr>
            </a:outerShdw>
          </a:effectLst>
        </p:spPr>
      </p:pic>
      <p:pic>
        <p:nvPicPr>
          <p:cNvPr id="458" name="image56.tif" descr="image56.tif"/>
          <p:cNvPicPr>
            <a:picLocks noChangeAspect="1"/>
          </p:cNvPicPr>
          <p:nvPr/>
        </p:nvPicPr>
        <p:blipFill>
          <a:blip r:embed="rId4">
            <a:extLst/>
          </a:blip>
          <a:stretch>
            <a:fillRect/>
          </a:stretch>
        </p:blipFill>
        <p:spPr>
          <a:xfrm>
            <a:off x="528330" y="2079950"/>
            <a:ext cx="5401130" cy="4173601"/>
          </a:xfrm>
          <a:prstGeom prst="rect">
            <a:avLst/>
          </a:prstGeom>
          <a:ln w="12700">
            <a:miter lim="400000"/>
          </a:ln>
        </p:spPr>
      </p:pic>
      <p:sp>
        <p:nvSpPr>
          <p:cNvPr id="459" name="Shape 454"/>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image57.tif" descr="image57.tif"/>
          <p:cNvPicPr>
            <a:picLocks noChangeAspect="1"/>
          </p:cNvPicPr>
          <p:nvPr/>
        </p:nvPicPr>
        <p:blipFill>
          <a:blip r:embed="rId5">
            <a:extLst/>
          </a:blip>
          <a:stretch>
            <a:fillRect/>
          </a:stretch>
        </p:blipFill>
        <p:spPr>
          <a:xfrm>
            <a:off x="3745817" y="3043095"/>
            <a:ext cx="8001001" cy="812802"/>
          </a:xfrm>
          <a:prstGeom prst="rect">
            <a:avLst/>
          </a:prstGeom>
          <a:ln w="12700">
            <a:miter lim="400000"/>
          </a:ln>
          <a:effectLst>
            <a:outerShdw sx="100000" sy="100000" kx="0" ky="0" algn="b" rotWithShape="0" blurRad="50800" dist="38100" dir="2700000">
              <a:srgbClr val="000000">
                <a:alpha val="40000"/>
              </a:srgbClr>
            </a:outerShdw>
          </a:effectLst>
        </p:spPr>
      </p:pic>
      <p:pic>
        <p:nvPicPr>
          <p:cNvPr id="461" name="image58.tif" descr="image58.tif"/>
          <p:cNvPicPr>
            <a:picLocks noChangeAspect="1"/>
          </p:cNvPicPr>
          <p:nvPr/>
        </p:nvPicPr>
        <p:blipFill>
          <a:blip r:embed="rId6">
            <a:extLst/>
          </a:blip>
          <a:stretch>
            <a:fillRect/>
          </a:stretch>
        </p:blipFill>
        <p:spPr>
          <a:xfrm>
            <a:off x="3745817" y="4513079"/>
            <a:ext cx="8001001" cy="1060452"/>
          </a:xfrm>
          <a:prstGeom prst="rect">
            <a:avLst/>
          </a:prstGeom>
          <a:ln w="12700">
            <a:miter lim="400000"/>
          </a:ln>
          <a:effectLst>
            <a:outerShdw sx="100000" sy="100000" kx="0" ky="0" algn="b" rotWithShape="0" blurRad="76200" dist="38100" dir="2700000">
              <a:srgbClr val="000000">
                <a:alpha val="70000"/>
              </a:srgbClr>
            </a:outerShdw>
          </a:effectLst>
        </p:spPr>
      </p:pic>
      <p:sp>
        <p:nvSpPr>
          <p:cNvPr id="462" name="Shape 457"/>
          <p:cNvSpPr txBox="1"/>
          <p:nvPr/>
        </p:nvSpPr>
        <p:spPr>
          <a:xfrm>
            <a:off x="3484476" y="752185"/>
            <a:ext cx="5223045" cy="688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3900">
                <a:solidFill>
                  <a:srgbClr val="00FDFF"/>
                </a:solidFill>
                <a:effectLst>
                  <a:outerShdw sx="100000" sy="100000" kx="0" ky="0" algn="b" rotWithShape="0" blurRad="76200" dist="76200" dir="2700000">
                    <a:srgbClr val="000000">
                      <a:alpha val="70000"/>
                    </a:srgbClr>
                  </a:outerShdw>
                </a:effectLst>
                <a:latin typeface="+mj-lt"/>
                <a:ea typeface="+mj-ea"/>
                <a:cs typeface="+mj-cs"/>
                <a:sym typeface="Helvetica"/>
              </a:defRPr>
            </a:lvl1pPr>
          </a:lstStyle>
          <a:p>
            <a:pPr/>
            <a:r>
              <a:t>AUTOMATING VAERS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508"/>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5" name="Shape 509"/>
          <p:cNvSpPr txBox="1"/>
          <p:nvPr/>
        </p:nvSpPr>
        <p:spPr>
          <a:xfrm>
            <a:off x="3899259" y="182562"/>
            <a:ext cx="3807578"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sp>
        <p:nvSpPr>
          <p:cNvPr id="466" name="Shape 510"/>
          <p:cNvSpPr txBox="1"/>
          <p:nvPr/>
        </p:nvSpPr>
        <p:spPr>
          <a:xfrm>
            <a:off x="3831149" y="6100127"/>
            <a:ext cx="5011622" cy="396239"/>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8" tIns="45718" rIns="45718" bIns="45718">
            <a:spAutoFit/>
          </a:bodyPr>
          <a:lstStyle>
            <a:lvl1pPr>
              <a:defRPr b="1" sz="2000">
                <a:solidFill>
                  <a:srgbClr val="FFFFFF"/>
                </a:solidFill>
                <a:latin typeface="+mj-lt"/>
                <a:ea typeface="+mj-ea"/>
                <a:cs typeface="+mj-cs"/>
                <a:sym typeface="Helvetica"/>
              </a:defRPr>
            </a:lvl1pPr>
          </a:lstStyle>
          <a:p>
            <a:pPr/>
            <a:r>
              <a:t>Dr. Bernadine Healy, Former Head of NIH</a:t>
            </a:r>
          </a:p>
        </p:txBody>
      </p:sp>
      <p:pic>
        <p:nvPicPr>
          <p:cNvPr id="467" name="Bernadine_Blurred.mp4" descr="Bernadine_Blurre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956550" y="642302"/>
            <a:ext cx="8278901" cy="54459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6886000" fill="hold"/>
                                        <p:tgtEl>
                                          <p:spTgt spid="46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46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69" name="Shape 459"/>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70" name="Table 460"/>
          <p:cNvGraphicFramePr/>
          <p:nvPr/>
        </p:nvGraphicFramePr>
        <p:xfrm>
          <a:off x="266447" y="2015107"/>
          <a:ext cx="11615498" cy="917505"/>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66113"/>
                <a:gridCol w="1856830"/>
                <a:gridCol w="1485463"/>
                <a:gridCol w="1868083"/>
                <a:gridCol w="1969366"/>
                <a:gridCol w="2869643"/>
              </a:tblGrid>
              <a:tr h="546664">
                <a:tc>
                  <a:txBody>
                    <a:bodyPr/>
                    <a:lstStyle/>
                    <a:p>
                      <a:pPr algn="ctr">
                        <a:defRPr b="0" sz="1800">
                          <a:solidFill>
                            <a:srgbClr val="000000"/>
                          </a:solidFill>
                          <a:effectLst/>
                        </a:defRPr>
                      </a:pPr>
                      <a:r>
                        <a:rPr b="1">
                          <a:solidFill>
                            <a:srgbClr val="FFFFFF"/>
                          </a:solidFill>
                          <a:sym typeface="Helvetica"/>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Inadequate to Accept or Reject Causation</a:t>
                      </a:r>
                    </a:p>
                  </a:txBody>
                  <a:tcPr marL="45720" marR="45720" marT="45720" marB="45720" anchor="t" anchorCtr="0" horzOverflow="overflow"/>
                </a:tc>
              </a:tr>
              <a:tr h="370840">
                <a:tc>
                  <a:txBody>
                    <a:bodyPr/>
                    <a:lstStyle/>
                    <a:p>
                      <a:pPr algn="ctr">
                        <a:defRPr sz="1800">
                          <a:effectLst/>
                        </a:defRPr>
                      </a:pPr>
                      <a:r>
                        <a:t>1991</a:t>
                      </a:r>
                    </a:p>
                  </a:txBody>
                  <a:tcPr marL="45720" marR="45720" marT="45720" marB="45720" anchor="t" anchorCtr="0" horzOverflow="overflow"/>
                </a:tc>
                <a:tc>
                  <a:txBody>
                    <a:bodyPr/>
                    <a:lstStyle/>
                    <a:p>
                      <a:pPr algn="ctr">
                        <a:defRPr sz="1800">
                          <a:effectLst/>
                        </a:defRPr>
                      </a:pPr>
                      <a:r>
                        <a:t>DTP</a:t>
                      </a:r>
                    </a:p>
                  </a:txBody>
                  <a:tcPr marL="45720" marR="45720" marT="45720" marB="45720" anchor="t" anchorCtr="0" horzOverflow="overflow"/>
                </a:tc>
                <a:tc>
                  <a:txBody>
                    <a:bodyPr/>
                    <a:lstStyle/>
                    <a:p>
                      <a:pPr algn="ctr">
                        <a:defRPr sz="1800">
                          <a:effectLst/>
                        </a:defRPr>
                      </a:pPr>
                      <a:r>
                        <a:t>22</a:t>
                      </a:r>
                    </a:p>
                  </a:txBody>
                  <a:tcPr marL="45720" marR="45720" marT="45720" marB="45720" anchor="t" anchorCtr="0" horzOverflow="overflow"/>
                </a:tc>
                <a:tc>
                  <a:txBody>
                    <a:bodyPr/>
                    <a:lstStyle/>
                    <a:p>
                      <a:pPr algn="ctr">
                        <a:defRPr sz="1800">
                          <a:effectLst/>
                        </a:defRPr>
                      </a:pPr>
                      <a:r>
                        <a:t>6</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r>
            </a:tbl>
          </a:graphicData>
        </a:graphic>
      </p:graphicFrame>
      <p:pic>
        <p:nvPicPr>
          <p:cNvPr id="471" name="image59.tif" descr="image59.tif"/>
          <p:cNvPicPr>
            <a:picLocks noChangeAspect="1"/>
          </p:cNvPicPr>
          <p:nvPr/>
        </p:nvPicPr>
        <p:blipFill>
          <a:blip r:embed="rId3">
            <a:extLst/>
          </a:blip>
          <a:stretch>
            <a:fillRect/>
          </a:stretch>
        </p:blipFill>
        <p:spPr>
          <a:xfrm>
            <a:off x="548955" y="3730063"/>
            <a:ext cx="1795929" cy="2700641"/>
          </a:xfrm>
          <a:prstGeom prst="rect">
            <a:avLst/>
          </a:prstGeom>
          <a:ln w="12700">
            <a:miter lim="400000"/>
          </a:ln>
          <a:effectLst>
            <a:outerShdw sx="100000" sy="100000" kx="0" ky="0" algn="b" rotWithShape="0" blurRad="76200" dist="76200" dir="2700000">
              <a:srgbClr val="000000">
                <a:alpha val="70000"/>
              </a:srgbClr>
            </a:outerShdw>
          </a:effectLst>
        </p:spPr>
      </p:pic>
      <p:grpSp>
        <p:nvGrpSpPr>
          <p:cNvPr id="475" name="Group 465"/>
          <p:cNvGrpSpPr/>
          <p:nvPr/>
        </p:nvGrpSpPr>
        <p:grpSpPr>
          <a:xfrm>
            <a:off x="2775907" y="1922815"/>
            <a:ext cx="9207898" cy="3421481"/>
            <a:chOff x="0" y="0"/>
            <a:chExt cx="9207896" cy="3421479"/>
          </a:xfrm>
        </p:grpSpPr>
        <p:pic>
          <p:nvPicPr>
            <p:cNvPr id="472" name="image60.tif" descr="image60.tif"/>
            <p:cNvPicPr>
              <a:picLocks noChangeAspect="1"/>
            </p:cNvPicPr>
            <p:nvPr/>
          </p:nvPicPr>
          <p:blipFill>
            <a:blip r:embed="rId4">
              <a:extLst/>
            </a:blip>
            <a:stretch>
              <a:fillRect/>
            </a:stretch>
          </p:blipFill>
          <p:spPr>
            <a:xfrm>
              <a:off x="5220702" y="-1"/>
              <a:ext cx="3987195" cy="1807249"/>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73" name="Shape 463"/>
            <p:cNvSpPr txBox="1"/>
            <p:nvPr/>
          </p:nvSpPr>
          <p:spPr>
            <a:xfrm>
              <a:off x="-1" y="1933041"/>
              <a:ext cx="7922575" cy="148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i="1">
                  <a:solidFill>
                    <a:srgbClr val="FFFF00"/>
                  </a:solidFill>
                  <a:effectLst>
                    <a:outerShdw sx="100000" sy="100000" kx="0" ky="0" algn="b" rotWithShape="0" blurRad="50800" dist="76200" dir="2700000">
                      <a:srgbClr val="000000">
                        <a:alpha val="40000"/>
                      </a:srgbClr>
                    </a:outerShdw>
                  </a:effectLst>
                  <a:latin typeface="+mj-lt"/>
                  <a:ea typeface="+mj-ea"/>
                  <a:cs typeface="+mj-cs"/>
                  <a:sym typeface="Helvetica"/>
                </a:defRPr>
              </a:lvl1pPr>
            </a:lstStyle>
            <a:p>
              <a:pPr/>
              <a:r>
                <a:t>Aseptic meningitis; Chronic neurologic damage; Learning disabilities and attention-deficit disorder; Hemolytic anemia; Juvenile diabetes; Guillain-Barre syndrome; Erythema multiforme; Peripheral mononeuropathy; Radiculoneuritis and other neuropathies; Thrombocytopenia; Thrombocytopenic purpura</a:t>
              </a:r>
            </a:p>
          </p:txBody>
        </p:sp>
        <p:sp>
          <p:nvSpPr>
            <p:cNvPr id="474" name="Shape 464"/>
            <p:cNvSpPr/>
            <p:nvPr/>
          </p:nvSpPr>
          <p:spPr>
            <a:xfrm flipV="1">
              <a:off x="5636572" y="1557693"/>
              <a:ext cx="1239522" cy="341847"/>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grpSp>
      <p:sp>
        <p:nvSpPr>
          <p:cNvPr id="476" name="Shape 466"/>
          <p:cNvSpPr txBox="1"/>
          <p:nvPr/>
        </p:nvSpPr>
        <p:spPr>
          <a:xfrm>
            <a:off x="1837915" y="1222700"/>
            <a:ext cx="8187441" cy="53035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77" name="Shape 467"/>
          <p:cNvSpPr txBox="1"/>
          <p:nvPr/>
        </p:nvSpPr>
        <p:spPr>
          <a:xfrm>
            <a:off x="4027846" y="586083"/>
            <a:ext cx="3807579"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78" name="image61.tif" descr="image61.tif"/>
          <p:cNvPicPr>
            <a:picLocks noChangeAspect="1"/>
          </p:cNvPicPr>
          <p:nvPr/>
        </p:nvPicPr>
        <p:blipFill>
          <a:blip r:embed="rId5">
            <a:extLst/>
          </a:blip>
          <a:stretch>
            <a:fillRect/>
          </a:stretch>
        </p:blipFill>
        <p:spPr>
          <a:xfrm>
            <a:off x="1892300" y="5569436"/>
            <a:ext cx="7759700" cy="520702"/>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5"/>
                                        </p:tgtEl>
                                        <p:attrNameLst>
                                          <p:attrName>style.visibility</p:attrName>
                                        </p:attrNameLst>
                                      </p:cBhvr>
                                      <p:to>
                                        <p:strVal val="visible"/>
                                      </p:to>
                                    </p:set>
                                    <p:animEffect filter="dissolve" transition="in">
                                      <p:cBhvr>
                                        <p:cTn id="7" dur="5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78"/>
                                        </p:tgtEl>
                                        <p:attrNameLst>
                                          <p:attrName>style.visibility</p:attrName>
                                        </p:attrNameLst>
                                      </p:cBhvr>
                                      <p:to>
                                        <p:strVal val="visible"/>
                                      </p:to>
                                    </p:set>
                                    <p:animEffect filter="dissolve" transition="in">
                                      <p:cBhvr>
                                        <p:cTn id="12" dur="5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5" grpId="1"/>
      <p:bldP build="whole" bldLvl="1" animBg="1" rev="0" advAuto="0" spid="478"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0" name="Shape 470"/>
          <p:cNvSpPr txBox="1"/>
          <p:nvPr>
            <p:ph type="sldNum" sz="quarter" idx="4294967295"/>
          </p:nvPr>
        </p:nvSpPr>
        <p:spPr>
          <a:xfrm>
            <a:off x="11746302" y="149687"/>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1" name="Shape 471"/>
          <p:cNvSpPr txBox="1"/>
          <p:nvPr/>
        </p:nvSpPr>
        <p:spPr>
          <a:xfrm>
            <a:off x="617673" y="2573379"/>
            <a:ext cx="10234016" cy="6769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28600" indent="-228600">
              <a:lnSpc>
                <a:spcPct val="90000"/>
              </a:lnSpc>
              <a:spcBef>
                <a:spcPts val="1000"/>
              </a:spcBef>
              <a:buSzPct val="100000"/>
              <a:buFont typeface="Arial"/>
              <a:buChar char="•"/>
              <a:defRPr b="1" sz="1600">
                <a:latin typeface="+mj-lt"/>
                <a:ea typeface="+mj-ea"/>
                <a:cs typeface="+mj-cs"/>
                <a:sym typeface="Helvetica"/>
              </a:defRPr>
            </a:pPr>
          </a:p>
          <a:p>
            <a:pPr marL="228600" indent="-228600">
              <a:lnSpc>
                <a:spcPct val="90000"/>
              </a:lnSpc>
              <a:spcBef>
                <a:spcPts val="1000"/>
              </a:spcBef>
              <a:buSzPct val="100000"/>
              <a:buFont typeface="Arial"/>
              <a:buChar char="•"/>
              <a:defRPr b="1" sz="1600">
                <a:latin typeface="+mj-lt"/>
                <a:ea typeface="+mj-ea"/>
                <a:cs typeface="+mj-cs"/>
                <a:sym typeface="Helvetica"/>
              </a:defRPr>
            </a:pPr>
            <a:r>
              <a:t>	</a:t>
            </a:r>
          </a:p>
        </p:txBody>
      </p:sp>
      <p:graphicFrame>
        <p:nvGraphicFramePr>
          <p:cNvPr id="482" name="Table 472"/>
          <p:cNvGraphicFramePr/>
          <p:nvPr/>
        </p:nvGraphicFramePr>
        <p:xfrm>
          <a:off x="266447" y="2166461"/>
          <a:ext cx="11615499"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379473"/>
                <a:gridCol w="2174240"/>
                <a:gridCol w="1534160"/>
                <a:gridCol w="2052320"/>
                <a:gridCol w="2001520"/>
                <a:gridCol w="2473785"/>
              </a:tblGrid>
              <a:tr h="370840">
                <a:tc>
                  <a:txBody>
                    <a:bodyPr/>
                    <a:lstStyle/>
                    <a:p>
                      <a:pPr algn="ctr">
                        <a:defRPr b="0" sz="1800">
                          <a:solidFill>
                            <a:srgbClr val="000000"/>
                          </a:solidFill>
                          <a:effectLst/>
                        </a:defRPr>
                      </a:pPr>
                      <a:r>
                        <a:rPr b="1">
                          <a:solidFill>
                            <a:srgbClr val="FFFFFF"/>
                          </a:solidFill>
                          <a:sym typeface="Helvetica"/>
                        </a:rPr>
                        <a:t>Year of IOM Report</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Vaccines Reviewed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 of Conditions Studied</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Supports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Rejects Causation</a:t>
                      </a:r>
                    </a:p>
                  </a:txBody>
                  <a:tcPr marL="45720" marR="45720" marT="45720" marB="45720" anchor="t" anchorCtr="0" horzOverflow="overflow"/>
                </a:tc>
                <a:tc>
                  <a:txBody>
                    <a:bodyPr/>
                    <a:lstStyle/>
                    <a:p>
                      <a:pPr algn="ctr">
                        <a:defRPr b="0" sz="1800">
                          <a:solidFill>
                            <a:srgbClr val="000000"/>
                          </a:solidFill>
                          <a:effectLst/>
                        </a:defRPr>
                      </a:pPr>
                      <a:r>
                        <a:rPr b="1">
                          <a:solidFill>
                            <a:srgbClr val="FFFFFF"/>
                          </a:solidFill>
                          <a:sym typeface="Helvetica"/>
                        </a:rPr>
                        <a:t>Literature Inadequate to Accept or Reject Causation</a:t>
                      </a:r>
                    </a:p>
                  </a:txBody>
                  <a:tcPr marL="45720" marR="45720" marT="45720" marB="45720" anchor="t" anchorCtr="0" horzOverflow="overflow"/>
                </a:tc>
              </a:tr>
              <a:tr h="370840">
                <a:tc>
                  <a:txBody>
                    <a:bodyPr/>
                    <a:lstStyle/>
                    <a:p>
                      <a:pPr algn="ctr">
                        <a:defRPr sz="1800">
                          <a:effectLst/>
                        </a:defRPr>
                      </a:pPr>
                      <a:r>
                        <a:t>1994</a:t>
                      </a:r>
                    </a:p>
                  </a:txBody>
                  <a:tcPr marL="45720" marR="45720" marT="45720" marB="45720" anchor="t" anchorCtr="0" horzOverflow="overflow"/>
                </a:tc>
                <a:tc>
                  <a:txBody>
                    <a:bodyPr/>
                    <a:lstStyle/>
                    <a:p>
                      <a:pPr algn="ctr">
                        <a:defRPr sz="1800">
                          <a:effectLst/>
                        </a:defRPr>
                      </a:pPr>
                      <a:r>
                        <a:t>DT, MM, Hep-B &amp; Hib</a:t>
                      </a:r>
                    </a:p>
                  </a:txBody>
                  <a:tcPr marL="45720" marR="45720" marT="45720" marB="45720" anchor="t" anchorCtr="0" horzOverflow="overflow"/>
                </a:tc>
                <a:tc>
                  <a:txBody>
                    <a:bodyPr/>
                    <a:lstStyle/>
                    <a:p>
                      <a:pPr algn="ctr">
                        <a:defRPr sz="1800">
                          <a:effectLst/>
                        </a:defRPr>
                      </a:pPr>
                      <a:r>
                        <a:t>54</a:t>
                      </a:r>
                    </a:p>
                  </a:txBody>
                  <a:tcPr marL="45720" marR="45720" marT="45720" marB="45720" anchor="t" anchorCtr="0" horzOverflow="overflow"/>
                </a:tc>
                <a:tc>
                  <a:txBody>
                    <a:bodyPr/>
                    <a:lstStyle/>
                    <a:p>
                      <a:pPr algn="ctr">
                        <a:defRPr sz="1800">
                          <a:effectLst/>
                        </a:defRPr>
                      </a:pPr>
                      <a:r>
                        <a:t>12</a:t>
                      </a:r>
                    </a:p>
                  </a:txBody>
                  <a:tcPr marL="45720" marR="45720" marT="45720" marB="45720" anchor="t" anchorCtr="0" horzOverflow="overflow"/>
                </a:tc>
                <a:tc>
                  <a:txBody>
                    <a:bodyPr/>
                    <a:lstStyle/>
                    <a:p>
                      <a:pPr algn="ctr">
                        <a:defRPr sz="1800">
                          <a:effectLst/>
                        </a:defRPr>
                      </a:pPr>
                      <a:r>
                        <a:t>4</a:t>
                      </a:r>
                    </a:p>
                  </a:txBody>
                  <a:tcPr marL="45720" marR="45720" marT="45720" marB="45720" anchor="t" anchorCtr="0" horzOverflow="overflow"/>
                </a:tc>
                <a:tc>
                  <a:txBody>
                    <a:bodyPr/>
                    <a:lstStyle/>
                    <a:p>
                      <a:pPr algn="ctr">
                        <a:defRPr sz="1800">
                          <a:effectLst/>
                        </a:defRPr>
                      </a:pPr>
                      <a:r>
                        <a:t>38</a:t>
                      </a:r>
                    </a:p>
                  </a:txBody>
                  <a:tcPr marL="45720" marR="45720" marT="45720" marB="45720" anchor="t" anchorCtr="0" horzOverflow="overflow"/>
                </a:tc>
              </a:tr>
            </a:tbl>
          </a:graphicData>
        </a:graphic>
      </p:graphicFrame>
      <p:pic>
        <p:nvPicPr>
          <p:cNvPr id="483" name="image62.tif" descr="image62.tif"/>
          <p:cNvPicPr>
            <a:picLocks noChangeAspect="1"/>
          </p:cNvPicPr>
          <p:nvPr/>
        </p:nvPicPr>
        <p:blipFill>
          <a:blip r:embed="rId3">
            <a:extLst/>
          </a:blip>
          <a:stretch>
            <a:fillRect/>
          </a:stretch>
        </p:blipFill>
        <p:spPr>
          <a:xfrm>
            <a:off x="495755" y="3985259"/>
            <a:ext cx="1688047" cy="2527302"/>
          </a:xfrm>
          <a:prstGeom prst="rect">
            <a:avLst/>
          </a:prstGeom>
          <a:ln w="12700">
            <a:miter lim="400000"/>
          </a:ln>
          <a:effectLst>
            <a:outerShdw sx="100000" sy="100000" kx="0" ky="0" algn="b" rotWithShape="0" blurRad="50800" dist="76200" dir="2700000">
              <a:srgbClr val="000000">
                <a:alpha val="40000"/>
              </a:srgbClr>
            </a:outerShdw>
          </a:effectLst>
        </p:spPr>
      </p:pic>
      <p:grpSp>
        <p:nvGrpSpPr>
          <p:cNvPr id="487" name="Group 477"/>
          <p:cNvGrpSpPr/>
          <p:nvPr/>
        </p:nvGrpSpPr>
        <p:grpSpPr>
          <a:xfrm>
            <a:off x="2775907" y="2042765"/>
            <a:ext cx="9229020" cy="3005041"/>
            <a:chOff x="0" y="0"/>
            <a:chExt cx="9229018" cy="3005040"/>
          </a:xfrm>
        </p:grpSpPr>
        <p:pic>
          <p:nvPicPr>
            <p:cNvPr id="484" name="image63.tif" descr="image63.tif"/>
            <p:cNvPicPr>
              <a:picLocks noChangeAspect="1"/>
            </p:cNvPicPr>
            <p:nvPr/>
          </p:nvPicPr>
          <p:blipFill>
            <a:blip r:embed="rId4">
              <a:extLst/>
            </a:blip>
            <a:stretch>
              <a:fillRect/>
            </a:stretch>
          </p:blipFill>
          <p:spPr>
            <a:xfrm>
              <a:off x="6123866" y="0"/>
              <a:ext cx="3105153" cy="1625601"/>
            </a:xfrm>
            <a:prstGeom prst="rect">
              <a:avLst/>
            </a:prstGeom>
            <a:ln w="12700" cap="flat">
              <a:noFill/>
              <a:miter lim="400000"/>
            </a:ln>
            <a:effectLst>
              <a:outerShdw sx="100000" sy="100000" kx="0" ky="0" algn="b" rotWithShape="0" blurRad="76200" dist="76200" dir="2700000">
                <a:srgbClr val="000000">
                  <a:alpha val="70000"/>
                </a:srgbClr>
              </a:outerShdw>
            </a:effectLst>
          </p:spPr>
        </p:pic>
        <p:sp>
          <p:nvSpPr>
            <p:cNvPr id="485" name="Shape 475"/>
            <p:cNvSpPr txBox="1"/>
            <p:nvPr/>
          </p:nvSpPr>
          <p:spPr>
            <a:xfrm>
              <a:off x="-1" y="1796002"/>
              <a:ext cx="7922575" cy="1209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i="1">
                  <a:solidFill>
                    <a:srgbClr val="FFFFFF"/>
                  </a:solidFill>
                  <a:effectLst>
                    <a:outerShdw sx="100000" sy="100000" kx="0" ky="0" algn="b" rotWithShape="0" blurRad="50800" dist="76200" dir="2700000">
                      <a:srgbClr val="000000">
                        <a:alpha val="40000"/>
                      </a:srgbClr>
                    </a:outerShdw>
                  </a:effectLst>
                  <a:latin typeface="+mj-lt"/>
                  <a:ea typeface="+mj-ea"/>
                  <a:cs typeface="+mj-cs"/>
                  <a:sym typeface="Helvetica"/>
                </a:defRPr>
              </a:pPr>
              <a:r>
                <a:t>A partial list of the 38 conditions: </a:t>
              </a:r>
              <a:r>
                <a:rPr>
                  <a:solidFill>
                    <a:srgbClr val="FFFF00"/>
                  </a:solidFill>
                </a:rPr>
                <a:t>Demyelinating diseases of the central nervous system, Sterility, Arthritis, Neuropathy, Residual seizure disorder, Transverse myelitis, Sensorineural deafness, Optic neuritis, Aseptic meningitis, Insulin-dependent diabetes mellitus, SIDS</a:t>
              </a:r>
            </a:p>
          </p:txBody>
        </p:sp>
        <p:sp>
          <p:nvSpPr>
            <p:cNvPr id="486" name="Shape 476"/>
            <p:cNvSpPr/>
            <p:nvPr/>
          </p:nvSpPr>
          <p:spPr>
            <a:xfrm flipV="1">
              <a:off x="5636572" y="1420653"/>
              <a:ext cx="1239522" cy="341847"/>
            </a:xfrm>
            <a:prstGeom prst="line">
              <a:avLst/>
            </a:prstGeom>
            <a:noFill/>
            <a:ln w="101600" cap="flat">
              <a:solidFill>
                <a:srgbClr val="FFFF00"/>
              </a:solidFill>
              <a:prstDash val="solid"/>
              <a:miter lim="800000"/>
              <a:tailEnd type="triangle" w="med" len="med"/>
            </a:ln>
            <a:effectLst>
              <a:outerShdw sx="100000" sy="100000" kx="0" ky="0" algn="b" rotWithShape="0" blurRad="50800" dist="76200" dir="2700000">
                <a:srgbClr val="000000">
                  <a:alpha val="40000"/>
                </a:srgbClr>
              </a:outerShdw>
            </a:effectLst>
          </p:spPr>
          <p:txBody>
            <a:bodyPr wrap="square" lIns="45718" tIns="45718" rIns="45718" bIns="45718" numCol="1" anchor="t">
              <a:noAutofit/>
            </a:bodyPr>
            <a:lstStyle/>
            <a:p>
              <a:pPr/>
            </a:p>
          </p:txBody>
        </p:sp>
      </p:grpSp>
      <p:sp>
        <p:nvSpPr>
          <p:cNvPr id="488" name="Shape 478"/>
          <p:cNvSpPr txBox="1"/>
          <p:nvPr/>
        </p:nvSpPr>
        <p:spPr>
          <a:xfrm>
            <a:off x="1837915" y="1295587"/>
            <a:ext cx="8187441"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89" name="Shape 479"/>
          <p:cNvSpPr txBox="1"/>
          <p:nvPr/>
        </p:nvSpPr>
        <p:spPr>
          <a:xfrm>
            <a:off x="4027846" y="586083"/>
            <a:ext cx="3807579"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90" name="image64.tif" descr="image64.tif"/>
          <p:cNvPicPr>
            <a:picLocks noChangeAspect="1"/>
          </p:cNvPicPr>
          <p:nvPr/>
        </p:nvPicPr>
        <p:blipFill>
          <a:blip r:embed="rId5">
            <a:extLst/>
          </a:blip>
          <a:stretch>
            <a:fillRect/>
          </a:stretch>
        </p:blipFill>
        <p:spPr>
          <a:xfrm>
            <a:off x="1846578" y="5322687"/>
            <a:ext cx="8001002" cy="819152"/>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87"/>
                                        </p:tgtEl>
                                        <p:attrNameLst>
                                          <p:attrName>style.visibility</p:attrName>
                                        </p:attrNameLst>
                                      </p:cBhvr>
                                      <p:to>
                                        <p:strVal val="visible"/>
                                      </p:to>
                                    </p:set>
                                    <p:animEffect filter="dissolve" transition="in">
                                      <p:cBhvr>
                                        <p:cTn id="7" dur="500"/>
                                        <p:tgtEl>
                                          <p:spTgt spid="4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90"/>
                                        </p:tgtEl>
                                        <p:attrNameLst>
                                          <p:attrName>style.visibility</p:attrName>
                                        </p:attrNameLst>
                                      </p:cBhvr>
                                      <p:to>
                                        <p:strVal val="visible"/>
                                      </p:to>
                                    </p:set>
                                    <p:animEffect filter="dissolve" transition="in">
                                      <p:cBhvr>
                                        <p:cTn id="12" dur="5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2"/>
      <p:bldP build="whole" bldLvl="1" animBg="1" rev="0" advAuto="0" spid="487"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2" name="Shape 482"/>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493" name="Table 483"/>
          <p:cNvGraphicFramePr/>
          <p:nvPr/>
        </p:nvGraphicFramePr>
        <p:xfrm>
          <a:off x="219312" y="2261408"/>
          <a:ext cx="11615498"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84367"/>
                <a:gridCol w="2540000"/>
                <a:gridCol w="1229360"/>
                <a:gridCol w="1940560"/>
                <a:gridCol w="1960879"/>
                <a:gridCol w="2660331"/>
              </a:tblGrid>
              <a:tr h="370840">
                <a:tc>
                  <a:txBody>
                    <a:bodyPr/>
                    <a:lstStyle/>
                    <a:p>
                      <a:pPr algn="ctr">
                        <a:defRPr sz="1800">
                          <a:effectLst/>
                        </a:defRPr>
                      </a:pPr>
                      <a:r>
                        <a:rPr b="1">
                          <a:solidFill>
                            <a:srgbClr val="FFFFFF"/>
                          </a:solidFill>
                          <a:latin typeface="+mj-lt"/>
                          <a:ea typeface="+mj-ea"/>
                          <a:cs typeface="+mj-cs"/>
                          <a:sym typeface="Helvetica"/>
                        </a:rPr>
                        <a:t>Year of IOM Report</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Vaccines Reviewed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 of Conditions Studied</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Supports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Rejects Causation</a:t>
                      </a:r>
                    </a:p>
                  </a:txBody>
                  <a:tcPr marL="45720" marR="45720" marT="45720" marB="45720" anchor="t" anchorCtr="0" horzOverflow="overflow">
                    <a:lnB w="38100">
                      <a:solidFill>
                        <a:srgbClr val="FFFFFF"/>
                      </a:solidFill>
                    </a:lnB>
                    <a:solidFill>
                      <a:srgbClr val="000000"/>
                    </a:solidFill>
                  </a:tcPr>
                </a:tc>
                <a:tc>
                  <a:txBody>
                    <a:bodyPr/>
                    <a:lstStyle/>
                    <a:p>
                      <a:pPr algn="ctr">
                        <a:defRPr sz="1800">
                          <a:effectLst/>
                        </a:defRPr>
                      </a:pPr>
                      <a:r>
                        <a:rPr b="1">
                          <a:solidFill>
                            <a:srgbClr val="FFFFFF"/>
                          </a:solidFill>
                          <a:latin typeface="+mj-lt"/>
                          <a:ea typeface="+mj-ea"/>
                          <a:cs typeface="+mj-cs"/>
                          <a:sym typeface="Helvetica"/>
                        </a:rPr>
                        <a:t>Literature Inadequate to Accept or Reject Causation</a:t>
                      </a:r>
                    </a:p>
                  </a:txBody>
                  <a:tcPr marL="45720" marR="45720" marT="45720" marB="45720" anchor="t" anchorCtr="0" horzOverflow="overflow">
                    <a:lnB w="38100">
                      <a:solidFill>
                        <a:srgbClr val="FFFFFF"/>
                      </a:solidFill>
                    </a:lnB>
                    <a:solidFill>
                      <a:srgbClr val="000000"/>
                    </a:solidFill>
                  </a:tcPr>
                </a:tc>
              </a:tr>
            </a:tbl>
          </a:graphicData>
        </a:graphic>
      </p:graphicFrame>
      <p:graphicFrame>
        <p:nvGraphicFramePr>
          <p:cNvPr id="494" name="Table 484"/>
          <p:cNvGraphicFramePr/>
          <p:nvPr/>
        </p:nvGraphicFramePr>
        <p:xfrm>
          <a:off x="219312" y="3194406"/>
          <a:ext cx="11615498" cy="3708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274207"/>
                <a:gridCol w="2550160"/>
                <a:gridCol w="1219200"/>
                <a:gridCol w="1940560"/>
                <a:gridCol w="1960879"/>
                <a:gridCol w="2670491"/>
              </a:tblGrid>
              <a:tr h="370840">
                <a:tc>
                  <a:txBody>
                    <a:bodyPr/>
                    <a:lstStyle/>
                    <a:p>
                      <a:pPr algn="ctr">
                        <a:defRPr sz="1800">
                          <a:effectLst/>
                        </a:defRPr>
                      </a:pPr>
                      <a:r>
                        <a:t>2011</a:t>
                      </a:r>
                    </a:p>
                  </a:txBody>
                  <a:tcPr marL="45720" marR="45720" marT="45720" marB="45720" anchor="t" anchorCtr="0" horzOverflow="overflow"/>
                </a:tc>
                <a:tc>
                  <a:txBody>
                    <a:bodyPr/>
                    <a:lstStyle/>
                    <a:p>
                      <a:pPr algn="ctr">
                        <a:defRPr sz="1800">
                          <a:effectLst/>
                        </a:defRPr>
                      </a:pPr>
                      <a:r>
                        <a:t>Varicella, T, Hep-B, MMR</a:t>
                      </a:r>
                    </a:p>
                  </a:txBody>
                  <a:tcPr marL="45720" marR="45720" marT="45720" marB="45720" anchor="t" anchorCtr="0" horzOverflow="overflow"/>
                </a:tc>
                <a:tc>
                  <a:txBody>
                    <a:bodyPr/>
                    <a:lstStyle/>
                    <a:p>
                      <a:pPr algn="ctr">
                        <a:defRPr sz="1800">
                          <a:effectLst/>
                        </a:defRPr>
                      </a:pPr>
                      <a:r>
                        <a:t>155</a:t>
                      </a:r>
                    </a:p>
                  </a:txBody>
                  <a:tcPr marL="45720" marR="45720" marT="45720" marB="45720" anchor="t" anchorCtr="0" horzOverflow="overflow"/>
                </a:tc>
                <a:tc>
                  <a:txBody>
                    <a:bodyPr/>
                    <a:lstStyle/>
                    <a:p>
                      <a:pPr algn="ctr">
                        <a:defRPr sz="1800">
                          <a:effectLst/>
                        </a:defRPr>
                      </a:pPr>
                      <a:r>
                        <a:t>16</a:t>
                      </a:r>
                    </a:p>
                  </a:txBody>
                  <a:tcPr marL="45720" marR="45720" marT="45720" marB="45720" anchor="t" anchorCtr="0" horzOverflow="overflow"/>
                </a:tc>
                <a:tc>
                  <a:txBody>
                    <a:bodyPr/>
                    <a:lstStyle/>
                    <a:p>
                      <a:pPr algn="ctr">
                        <a:defRPr sz="1800">
                          <a:effectLst/>
                        </a:defRPr>
                      </a:pPr>
                      <a:r>
                        <a:t>5</a:t>
                      </a:r>
                    </a:p>
                  </a:txBody>
                  <a:tcPr marL="45720" marR="45720" marT="45720" marB="45720" anchor="t" anchorCtr="0" horzOverflow="overflow"/>
                </a:tc>
                <a:tc>
                  <a:txBody>
                    <a:bodyPr/>
                    <a:lstStyle/>
                    <a:p>
                      <a:pPr algn="ctr">
                        <a:defRPr sz="1800">
                          <a:effectLst/>
                        </a:defRPr>
                      </a:pPr>
                      <a:r>
                        <a:t>134</a:t>
                      </a:r>
                    </a:p>
                  </a:txBody>
                  <a:tcPr marL="45720" marR="45720" marT="45720" marB="45720" anchor="t" anchorCtr="0" horzOverflow="overflow"/>
                </a:tc>
              </a:tr>
            </a:tbl>
          </a:graphicData>
        </a:graphic>
      </p:graphicFrame>
      <p:sp>
        <p:nvSpPr>
          <p:cNvPr id="495" name="Shape 485"/>
          <p:cNvSpPr txBox="1"/>
          <p:nvPr/>
        </p:nvSpPr>
        <p:spPr>
          <a:xfrm>
            <a:off x="1837915" y="1388822"/>
            <a:ext cx="8187441"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496" name="Shape 486"/>
          <p:cNvSpPr txBox="1"/>
          <p:nvPr/>
        </p:nvSpPr>
        <p:spPr>
          <a:xfrm>
            <a:off x="4027846" y="586083"/>
            <a:ext cx="3807579"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497" name="image65.png" descr="image65.png"/>
          <p:cNvPicPr>
            <a:picLocks noChangeAspect="1"/>
          </p:cNvPicPr>
          <p:nvPr/>
        </p:nvPicPr>
        <p:blipFill>
          <a:blip r:embed="rId3">
            <a:extLst/>
          </a:blip>
          <a:stretch>
            <a:fillRect/>
          </a:stretch>
        </p:blipFill>
        <p:spPr>
          <a:xfrm>
            <a:off x="656172" y="4066456"/>
            <a:ext cx="1697532" cy="2560684"/>
          </a:xfrm>
          <a:prstGeom prst="rect">
            <a:avLst/>
          </a:prstGeom>
          <a:ln w="12700">
            <a:miter lim="400000"/>
          </a:ln>
          <a:effectLst>
            <a:outerShdw sx="100000" sy="100000" kx="0" ky="0" algn="b" rotWithShape="0" blurRad="50800" dist="76200" dir="2700000">
              <a:srgbClr val="000000">
                <a:alpha val="40000"/>
              </a:srgbClr>
            </a:outerShdw>
          </a:effectLst>
        </p:spPr>
      </p:pic>
      <p:pic>
        <p:nvPicPr>
          <p:cNvPr id="498" name="image66.tif" descr="image66.tif"/>
          <p:cNvPicPr>
            <a:picLocks noChangeAspect="1"/>
          </p:cNvPicPr>
          <p:nvPr/>
        </p:nvPicPr>
        <p:blipFill>
          <a:blip r:embed="rId4">
            <a:extLst/>
          </a:blip>
          <a:stretch>
            <a:fillRect/>
          </a:stretch>
        </p:blipFill>
        <p:spPr>
          <a:xfrm>
            <a:off x="8488360" y="2246463"/>
            <a:ext cx="3346452" cy="1644652"/>
          </a:xfrm>
          <a:prstGeom prst="rect">
            <a:avLst/>
          </a:prstGeom>
          <a:ln w="12700">
            <a:miter lim="400000"/>
          </a:ln>
          <a:effectLst>
            <a:outerShdw sx="100000" sy="100000" kx="0" ky="0" algn="b" rotWithShape="0" blurRad="76200" dist="76200" dir="2700000">
              <a:srgbClr val="000000">
                <a:alpha val="70000"/>
              </a:srgbClr>
            </a:outerShdw>
          </a:effectLst>
        </p:spPr>
      </p:pic>
      <p:sp>
        <p:nvSpPr>
          <p:cNvPr id="499" name="Shape 489"/>
          <p:cNvSpPr txBox="1"/>
          <p:nvPr/>
        </p:nvSpPr>
        <p:spPr>
          <a:xfrm>
            <a:off x="2565179" y="4055585"/>
            <a:ext cx="9001761" cy="288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i="1">
                <a:solidFill>
                  <a:srgbClr val="FFFFFF"/>
                </a:solidFill>
                <a:effectLst>
                  <a:outerShdw sx="100000" sy="100000" kx="0" ky="0" algn="b" rotWithShape="0" blurRad="50800" dist="76200" dir="2700000">
                    <a:srgbClr val="000000">
                      <a:alpha val="40000"/>
                    </a:srgbClr>
                  </a:outerShdw>
                </a:effectLst>
                <a:latin typeface="+mj-lt"/>
                <a:ea typeface="+mj-ea"/>
                <a:cs typeface="+mj-cs"/>
                <a:sym typeface="Helvetica"/>
              </a:defRPr>
            </a:pPr>
            <a:r>
              <a:t>A partial list of the 134 conditions: </a:t>
            </a:r>
            <a:r>
              <a:rPr>
                <a:solidFill>
                  <a:srgbClr val="FFFF00"/>
                </a:solidFill>
              </a:rPr>
              <a:t>Encephalitis, Encephalopathy, Infantile Spasms, Afebrile Seizures, Seizures, Cerebellar Antaxia, Anataxia, Autism, Acute Disseminated Encephalomyelitis, Transverse Myelitis, Optic Neuritis, Neuromyelitis Optica, Multiple Sclerosis, Guillain-Barre Syndrome, Chronic Inflammatory Demyelinating Polyneuropathy, Brachial Neuritis, Amyotrophic Lateral Sclerosis, Small Fiber Neuropathy, Chronic Urticaria, Erythema Nodosum, Systemic Lupus Erythematosus, Polyarteritis Nodosa, Psoriatic Arthritis, Reactive Arthritis, Rheumatoid Arthritis, Juvenile Idiopathic Arthritis, Arthralgia, Autoimmune Hepatitis, Stroke, Chronic Headache, Fibromyalgia, Sudden Infant Death Syndrome, Hearing Loss, Thrombocytopenia, Immune Thrombocytopenic Purpura</a:t>
            </a:r>
          </a:p>
        </p:txBody>
      </p:sp>
      <p:sp>
        <p:nvSpPr>
          <p:cNvPr id="500" name="Shape 490"/>
          <p:cNvSpPr/>
          <p:nvPr/>
        </p:nvSpPr>
        <p:spPr>
          <a:xfrm flipV="1">
            <a:off x="7868600" y="3583847"/>
            <a:ext cx="1488761" cy="271575"/>
          </a:xfrm>
          <a:prstGeom prst="line">
            <a:avLst/>
          </a:prstGeom>
          <a:ln w="101600">
            <a:solidFill>
              <a:srgbClr val="FFFF00"/>
            </a:solidFill>
            <a:miter/>
            <a:tailEnd type="triangle"/>
          </a:ln>
          <a:effectLst>
            <a:outerShdw sx="100000" sy="100000" kx="0" ky="0" algn="b" rotWithShape="0" blurRad="50800" dist="76200" dir="2700000">
              <a:srgbClr val="000000">
                <a:alpha val="40000"/>
              </a:srgbClr>
            </a:outerShdw>
          </a:effectLst>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99"/>
                                        </p:tgtEl>
                                        <p:attrNameLst>
                                          <p:attrName>style.visibility</p:attrName>
                                        </p:attrNameLst>
                                      </p:cBhvr>
                                      <p:to>
                                        <p:strVal val="visible"/>
                                      </p:to>
                                    </p:set>
                                    <p:animEffect filter="dissolve" transition="in">
                                      <p:cBhvr>
                                        <p:cTn id="7" dur="500"/>
                                        <p:tgtEl>
                                          <p:spTgt spid="49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00"/>
                                        </p:tgtEl>
                                        <p:attrNameLst>
                                          <p:attrName>style.visibility</p:attrName>
                                        </p:attrNameLst>
                                      </p:cBhvr>
                                      <p:to>
                                        <p:strVal val="visible"/>
                                      </p:to>
                                    </p:set>
                                    <p:animEffect filter="dissolve" transition="in">
                                      <p:cBhvr>
                                        <p:cTn id="11" dur="500"/>
                                        <p:tgtEl>
                                          <p:spTgt spid="500"/>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498"/>
                                        </p:tgtEl>
                                        <p:attrNameLst>
                                          <p:attrName>style.visibility</p:attrName>
                                        </p:attrNameLst>
                                      </p:cBhvr>
                                      <p:to>
                                        <p:strVal val="visible"/>
                                      </p:to>
                                    </p:set>
                                    <p:animEffect filter="dissolve" transition="in">
                                      <p:cBhvr>
                                        <p:cTn id="15" dur="5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 grpId="1"/>
      <p:bldP build="whole" bldLvl="1" animBg="1" rev="0" advAuto="0" spid="498" grpId="3"/>
      <p:bldP build="whole" bldLvl="1" animBg="1" rev="0" advAuto="0" spid="500"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2" name="Shape 492"/>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3" name="image67.tif" descr="image67.tif"/>
          <p:cNvPicPr>
            <a:picLocks noChangeAspect="1"/>
          </p:cNvPicPr>
          <p:nvPr/>
        </p:nvPicPr>
        <p:blipFill>
          <a:blip r:embed="rId3">
            <a:extLst/>
          </a:blip>
          <a:stretch>
            <a:fillRect/>
          </a:stretch>
        </p:blipFill>
        <p:spPr>
          <a:xfrm>
            <a:off x="5820797" y="1909740"/>
            <a:ext cx="5322526" cy="4332127"/>
          </a:xfrm>
          <a:prstGeom prst="rect">
            <a:avLst/>
          </a:prstGeom>
          <a:ln w="12700">
            <a:miter lim="400000"/>
          </a:ln>
          <a:effectLst>
            <a:outerShdw sx="100000" sy="100000" kx="0" ky="0" algn="b" rotWithShape="0" blurRad="76200" dist="76200" dir="2700000">
              <a:srgbClr val="000000">
                <a:alpha val="70000"/>
              </a:srgbClr>
            </a:outerShdw>
          </a:effectLst>
        </p:spPr>
      </p:pic>
      <p:sp>
        <p:nvSpPr>
          <p:cNvPr id="504" name="Shape 494"/>
          <p:cNvSpPr txBox="1"/>
          <p:nvPr/>
        </p:nvSpPr>
        <p:spPr>
          <a:xfrm>
            <a:off x="1837912" y="986303"/>
            <a:ext cx="8187441"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2800">
                <a:solidFill>
                  <a:srgbClr val="FFFFFF"/>
                </a:solidFill>
                <a:effectLst>
                  <a:outerShdw sx="100000" sy="100000" kx="0" ky="0" algn="b" rotWithShape="0" blurRad="76200" dist="76200" dir="2700000">
                    <a:srgbClr val="000000">
                      <a:alpha val="70000"/>
                    </a:srgbClr>
                  </a:outerShdw>
                </a:effectLst>
              </a:defRPr>
            </a:pPr>
            <a:r>
              <a:t> </a:t>
            </a:r>
            <a:r>
              <a:rPr b="1">
                <a:solidFill>
                  <a:srgbClr val="00FDFF"/>
                </a:solidFill>
                <a:latin typeface="+mj-lt"/>
                <a:ea typeface="+mj-ea"/>
                <a:cs typeface="+mj-cs"/>
                <a:sym typeface="Helvetica"/>
              </a:rPr>
              <a:t>Institute of Medicine Reports on Vaccine Safety</a:t>
            </a:r>
          </a:p>
        </p:txBody>
      </p:sp>
      <p:sp>
        <p:nvSpPr>
          <p:cNvPr id="505" name="Shape 495"/>
          <p:cNvSpPr txBox="1"/>
          <p:nvPr/>
        </p:nvSpPr>
        <p:spPr>
          <a:xfrm>
            <a:off x="4027846" y="586083"/>
            <a:ext cx="3807579" cy="39246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2400">
                <a:solidFill>
                  <a:srgbClr val="FFFFFF"/>
                </a:solidFill>
                <a:effectLst>
                  <a:outerShdw sx="100000" sy="100000" kx="0" ky="0" algn="b" rotWithShape="0" blurRad="76200" dist="76200" dir="2700000">
                    <a:srgbClr val="000000">
                      <a:alpha val="70000"/>
                    </a:srgbClr>
                  </a:outerShdw>
                </a:effectLst>
              </a:defRPr>
            </a:lvl1pPr>
          </a:lstStyle>
          <a:p>
            <a:pPr/>
            <a:r>
              <a:t>Lack of Vaccine Safety Science</a:t>
            </a:r>
          </a:p>
        </p:txBody>
      </p:sp>
      <p:pic>
        <p:nvPicPr>
          <p:cNvPr id="506" name="image68.tif" descr="image68.tif"/>
          <p:cNvPicPr>
            <a:picLocks noChangeAspect="1"/>
          </p:cNvPicPr>
          <p:nvPr/>
        </p:nvPicPr>
        <p:blipFill>
          <a:blip r:embed="rId4">
            <a:extLst/>
          </a:blip>
          <a:stretch>
            <a:fillRect/>
          </a:stretch>
        </p:blipFill>
        <p:spPr>
          <a:xfrm>
            <a:off x="766617" y="1509522"/>
            <a:ext cx="3919105" cy="5225473"/>
          </a:xfrm>
          <a:prstGeom prst="rect">
            <a:avLst/>
          </a:prstGeom>
          <a:ln w="12700">
            <a:miter lim="400000"/>
          </a:ln>
        </p:spPr>
      </p:pic>
      <p:sp>
        <p:nvSpPr>
          <p:cNvPr id="507" name="Shape 497"/>
          <p:cNvSpPr txBox="1"/>
          <p:nvPr/>
        </p:nvSpPr>
        <p:spPr>
          <a:xfrm>
            <a:off x="3376024" y="6457995"/>
            <a:ext cx="1298410"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200">
                <a:solidFill>
                  <a:schemeClr val="accent1"/>
                </a:solidFill>
                <a:latin typeface="+mj-lt"/>
                <a:ea typeface="+mj-ea"/>
                <a:cs typeface="+mj-cs"/>
                <a:sym typeface="Helvetica"/>
              </a:defRPr>
            </a:lvl1pPr>
          </a:lstStyle>
          <a:p>
            <a:pPr/>
            <a:r>
              <a:t>2011 IOM Report</a:t>
            </a:r>
          </a:p>
        </p:txBody>
      </p:sp>
      <p:sp>
        <p:nvSpPr>
          <p:cNvPr id="508" name="Shape 498"/>
          <p:cNvSpPr/>
          <p:nvPr/>
        </p:nvSpPr>
        <p:spPr>
          <a:xfrm>
            <a:off x="2898475" y="2665560"/>
            <a:ext cx="477551" cy="2"/>
          </a:xfrm>
          <a:prstGeom prst="line">
            <a:avLst/>
          </a:prstGeom>
          <a:ln w="15875">
            <a:solidFill>
              <a:srgbClr val="FF0000"/>
            </a:solidFill>
            <a:miter/>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03"/>
                                        </p:tgtEl>
                                        <p:attrNameLst>
                                          <p:attrName>style.visibility</p:attrName>
                                        </p:attrNameLst>
                                      </p:cBhvr>
                                      <p:to>
                                        <p:strVal val="visible"/>
                                      </p:to>
                                    </p:set>
                                    <p:animEffect filter="dissolve" transition="in">
                                      <p:cBhvr>
                                        <p:cTn id="7" dur="5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3"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Screen Shot 2018-08-19 at 11.09.14 AM.png" descr="Screen Shot 2018-08-19 at 11.09.14 AM.png"/>
          <p:cNvPicPr>
            <a:picLocks noChangeAspect="1"/>
          </p:cNvPicPr>
          <p:nvPr/>
        </p:nvPicPr>
        <p:blipFill>
          <a:blip r:embed="rId2">
            <a:extLst/>
          </a:blip>
          <a:stretch>
            <a:fillRect/>
          </a:stretch>
        </p:blipFill>
        <p:spPr>
          <a:xfrm>
            <a:off x="116968" y="318695"/>
            <a:ext cx="11958064" cy="622061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 name="media3.mp4" descr="media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175" y="3175"/>
            <a:ext cx="12192000" cy="685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0396000" fill="hold"/>
                                        <p:tgtEl>
                                          <p:spTgt spid="51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1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Picture 2" descr="Picture 2"/>
          <p:cNvPicPr>
            <a:picLocks noChangeAspect="1"/>
          </p:cNvPicPr>
          <p:nvPr/>
        </p:nvPicPr>
        <p:blipFill>
          <a:blip r:embed="rId2">
            <a:extLst/>
          </a:blip>
          <a:stretch>
            <a:fillRect/>
          </a:stretch>
        </p:blipFill>
        <p:spPr>
          <a:xfrm>
            <a:off x="320182" y="649839"/>
            <a:ext cx="11551636" cy="555832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6" name="Shape 431"/>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7" name="image18.jpeg" descr="image18.jpeg"/>
          <p:cNvPicPr>
            <a:picLocks noChangeAspect="1"/>
          </p:cNvPicPr>
          <p:nvPr/>
        </p:nvPicPr>
        <p:blipFill>
          <a:blip r:embed="rId2">
            <a:extLst/>
          </a:blip>
          <a:stretch>
            <a:fillRect/>
          </a:stretch>
        </p:blipFill>
        <p:spPr>
          <a:xfrm>
            <a:off x="283590" y="2604094"/>
            <a:ext cx="11624645" cy="1649931"/>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 name="image19.jpeg" descr="image19.jpeg"/>
          <p:cNvPicPr>
            <a:picLocks noChangeAspect="1"/>
          </p:cNvPicPr>
          <p:nvPr/>
        </p:nvPicPr>
        <p:blipFill>
          <a:blip r:embed="rId2">
            <a:extLst/>
          </a:blip>
          <a:stretch>
            <a:fillRect/>
          </a:stretch>
        </p:blipFill>
        <p:spPr>
          <a:xfrm>
            <a:off x="3016155" y="349154"/>
            <a:ext cx="6159690" cy="6159691"/>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Picture 2" descr="Picture 2"/>
          <p:cNvPicPr>
            <a:picLocks noChangeAspect="1"/>
          </p:cNvPicPr>
          <p:nvPr/>
        </p:nvPicPr>
        <p:blipFill>
          <a:blip r:embed="rId2">
            <a:extLst/>
          </a:blip>
          <a:stretch>
            <a:fillRect/>
          </a:stretch>
        </p:blipFill>
        <p:spPr>
          <a:xfrm>
            <a:off x="324624" y="182601"/>
            <a:ext cx="11542752" cy="6492798"/>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3" name="Picture 2" descr="Picture 2"/>
          <p:cNvPicPr>
            <a:picLocks noChangeAspect="1"/>
          </p:cNvPicPr>
          <p:nvPr/>
        </p:nvPicPr>
        <p:blipFill>
          <a:blip r:embed="rId2">
            <a:extLst/>
          </a:blip>
          <a:stretch>
            <a:fillRect/>
          </a:stretch>
        </p:blipFill>
        <p:spPr>
          <a:xfrm>
            <a:off x="304799" y="171450"/>
            <a:ext cx="11582401" cy="65151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Number Placeholder 1"/>
          <p:cNvSpPr txBox="1"/>
          <p:nvPr>
            <p:ph type="sldNum" sz="quarter" idx="4294967295"/>
          </p:nvPr>
        </p:nvSpPr>
        <p:spPr>
          <a:xfrm>
            <a:off x="11746300" y="58410"/>
            <a:ext cx="258625" cy="248305"/>
          </a:xfrm>
          <a:prstGeom prst="rect">
            <a:avLst/>
          </a:prstGeom>
          <a:extLst>
            <a:ext uri="{C572A759-6A51-4108-AA02-DFA0A04FC94B}">
              <ma14:wrappingTextBoxFlag xmlns:ma14="http://schemas.microsoft.com/office/mac/drawingml/2011/main" val="1"/>
            </a:ext>
          </a:extLst>
        </p:spPr>
        <p:txBody>
          <a:bodyPr lIns="45719" tIns="45719" rIns="45719" bIns="45719"/>
          <a:lstStyle/>
          <a:p>
            <a:pPr/>
            <a:fld id="{86CB4B4D-7CA3-9044-876B-883B54F8677D}" type="slidenum"/>
          </a:p>
        </p:txBody>
      </p:sp>
      <p:sp>
        <p:nvSpPr>
          <p:cNvPr id="526" name="Slide Number Placeholder 1"/>
          <p:cNvSpPr txBox="1"/>
          <p:nvPr/>
        </p:nvSpPr>
        <p:spPr>
          <a:xfrm>
            <a:off x="10960153" y="58410"/>
            <a:ext cx="999052" cy="24830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1200">
                <a:solidFill>
                  <a:srgbClr val="FFFFFF"/>
                </a:solidFill>
                <a:effectLst>
                  <a:outerShdw sx="100000" sy="100000" kx="0" ky="0" algn="b" rotWithShape="0" blurRad="50800" dist="76200" dir="2700000">
                    <a:srgbClr val="000000">
                      <a:alpha val="40000"/>
                    </a:srgbClr>
                  </a:outerShdw>
                </a:effectLst>
              </a:defRPr>
            </a:lvl1pPr>
          </a:lstStyle>
          <a:p>
            <a:pPr/>
            <a:r>
              <a:t>56</a:t>
            </a:r>
          </a:p>
        </p:txBody>
      </p:sp>
      <p:sp>
        <p:nvSpPr>
          <p:cNvPr id="527" name="TextBox 4"/>
          <p:cNvSpPr txBox="1"/>
          <p:nvPr/>
        </p:nvSpPr>
        <p:spPr>
          <a:xfrm>
            <a:off x="3889178" y="555018"/>
            <a:ext cx="4195984" cy="41506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2500">
                <a:solidFill>
                  <a:srgbClr val="FFFFFF"/>
                </a:solidFill>
                <a:effectLst>
                  <a:outerShdw sx="100000" sy="100000" kx="0" ky="0" algn="b" rotWithShape="0" blurRad="76200" dist="76200" dir="2700000">
                    <a:srgbClr val="000000">
                      <a:alpha val="70000"/>
                    </a:srgbClr>
                  </a:outerShdw>
                </a:effectLst>
              </a:defRPr>
            </a:lvl1pPr>
          </a:lstStyle>
          <a:p>
            <a:pPr/>
            <a:r>
              <a:t>Measles Reduces Risk of Cancer</a:t>
            </a:r>
          </a:p>
        </p:txBody>
      </p:sp>
      <p:pic>
        <p:nvPicPr>
          <p:cNvPr id="528" name="Object 5" descr="Object 5"/>
          <p:cNvPicPr>
            <a:picLocks noChangeAspect="1"/>
          </p:cNvPicPr>
          <p:nvPr/>
        </p:nvPicPr>
        <p:blipFill>
          <a:blip r:embed="rId2">
            <a:extLst/>
          </a:blip>
          <a:stretch>
            <a:fillRect/>
          </a:stretch>
        </p:blipFill>
        <p:spPr>
          <a:xfrm>
            <a:off x="219601" y="730195"/>
            <a:ext cx="3219972" cy="4251556"/>
          </a:xfrm>
          <a:prstGeom prst="rect">
            <a:avLst/>
          </a:prstGeom>
          <a:ln w="12700">
            <a:miter lim="400000"/>
          </a:ln>
        </p:spPr>
      </p:pic>
      <p:pic>
        <p:nvPicPr>
          <p:cNvPr id="529" name="Picture 6" descr="Picture 6"/>
          <p:cNvPicPr>
            <a:picLocks noChangeAspect="1"/>
          </p:cNvPicPr>
          <p:nvPr/>
        </p:nvPicPr>
        <p:blipFill>
          <a:blip r:embed="rId3">
            <a:extLst/>
          </a:blip>
          <a:stretch>
            <a:fillRect/>
          </a:stretch>
        </p:blipFill>
        <p:spPr>
          <a:xfrm>
            <a:off x="0" y="0"/>
            <a:ext cx="12192000" cy="502691"/>
          </a:xfrm>
          <a:prstGeom prst="rect">
            <a:avLst/>
          </a:prstGeom>
          <a:ln w="12700">
            <a:miter lim="400000"/>
          </a:ln>
        </p:spPr>
      </p:pic>
      <p:grpSp>
        <p:nvGrpSpPr>
          <p:cNvPr id="532" name="Picture 37"/>
          <p:cNvGrpSpPr/>
          <p:nvPr/>
        </p:nvGrpSpPr>
        <p:grpSpPr>
          <a:xfrm>
            <a:off x="856182" y="2150899"/>
            <a:ext cx="3023118" cy="4140350"/>
            <a:chOff x="0" y="0"/>
            <a:chExt cx="3023117" cy="4140348"/>
          </a:xfrm>
        </p:grpSpPr>
        <p:sp>
          <p:nvSpPr>
            <p:cNvPr id="530" name="Rectangle"/>
            <p:cNvSpPr/>
            <p:nvPr/>
          </p:nvSpPr>
          <p:spPr>
            <a:xfrm>
              <a:off x="0" y="0"/>
              <a:ext cx="3023118" cy="4140349"/>
            </a:xfrm>
            <a:prstGeom prst="rect">
              <a:avLst/>
            </a:prstGeom>
            <a:solidFill>
              <a:srgbClr val="EDEDED"/>
            </a:solidFill>
            <a:ln w="12700" cap="flat">
              <a:noFill/>
              <a:miter lim="400000"/>
            </a:ln>
            <a:effectLst/>
          </p:spPr>
          <p:txBody>
            <a:bodyPr wrap="square" lIns="45718" tIns="45718" rIns="45718" bIns="45718" numCol="1" anchor="ctr">
              <a:noAutofit/>
            </a:bodyPr>
            <a:lstStyle/>
            <a:p>
              <a:pPr/>
            </a:p>
          </p:txBody>
        </p:sp>
        <p:pic>
          <p:nvPicPr>
            <p:cNvPr id="531" name="image114.png" descr="image114.png"/>
            <p:cNvPicPr>
              <a:picLocks noChangeAspect="1"/>
            </p:cNvPicPr>
            <p:nvPr/>
          </p:nvPicPr>
          <p:blipFill>
            <a:blip r:embed="rId4">
              <a:extLst/>
            </a:blip>
            <a:stretch>
              <a:fillRect/>
            </a:stretch>
          </p:blipFill>
          <p:spPr>
            <a:xfrm>
              <a:off x="0" y="0"/>
              <a:ext cx="3023118" cy="4140349"/>
            </a:xfrm>
            <a:prstGeom prst="rect">
              <a:avLst/>
            </a:prstGeom>
            <a:ln w="190500" cap="rnd">
              <a:solidFill>
                <a:srgbClr val="FFFFFF"/>
              </a:solidFill>
              <a:prstDash val="solid"/>
              <a:round/>
            </a:ln>
            <a:effectLst>
              <a:outerShdw sx="100000" sy="100000" kx="0" ky="0" algn="b" rotWithShape="0" blurRad="50800" dist="0" dir="0">
                <a:srgbClr val="000000">
                  <a:alpha val="41000"/>
                </a:srgbClr>
              </a:outerShdw>
            </a:effectLst>
          </p:spPr>
        </p:pic>
      </p:grpSp>
      <p:grpSp>
        <p:nvGrpSpPr>
          <p:cNvPr id="535" name="Picture 10"/>
          <p:cNvGrpSpPr/>
          <p:nvPr/>
        </p:nvGrpSpPr>
        <p:grpSpPr>
          <a:xfrm>
            <a:off x="1420671" y="3042198"/>
            <a:ext cx="3235539" cy="4251555"/>
            <a:chOff x="0" y="0"/>
            <a:chExt cx="3235538" cy="4251554"/>
          </a:xfrm>
        </p:grpSpPr>
        <p:sp>
          <p:nvSpPr>
            <p:cNvPr id="533" name="Rectangle"/>
            <p:cNvSpPr/>
            <p:nvPr/>
          </p:nvSpPr>
          <p:spPr>
            <a:xfrm>
              <a:off x="0" y="0"/>
              <a:ext cx="3235539" cy="4251555"/>
            </a:xfrm>
            <a:prstGeom prst="rect">
              <a:avLst/>
            </a:prstGeom>
            <a:solidFill>
              <a:srgbClr val="EDEDED"/>
            </a:solidFill>
            <a:ln w="12700" cap="flat">
              <a:noFill/>
              <a:miter lim="400000"/>
            </a:ln>
            <a:effectLst/>
          </p:spPr>
          <p:txBody>
            <a:bodyPr wrap="square" lIns="45718" tIns="45718" rIns="45718" bIns="45718" numCol="1" anchor="ctr">
              <a:noAutofit/>
            </a:bodyPr>
            <a:lstStyle/>
            <a:p>
              <a:pPr/>
            </a:p>
          </p:txBody>
        </p:sp>
        <p:pic>
          <p:nvPicPr>
            <p:cNvPr id="534" name="image115.png" descr="image115.png"/>
            <p:cNvPicPr>
              <a:picLocks noChangeAspect="1"/>
            </p:cNvPicPr>
            <p:nvPr/>
          </p:nvPicPr>
          <p:blipFill>
            <a:blip r:embed="rId5">
              <a:extLst/>
            </a:blip>
            <a:stretch>
              <a:fillRect/>
            </a:stretch>
          </p:blipFill>
          <p:spPr>
            <a:xfrm>
              <a:off x="0" y="0"/>
              <a:ext cx="3235539" cy="4251555"/>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538" name="Picture 14"/>
          <p:cNvGrpSpPr/>
          <p:nvPr/>
        </p:nvGrpSpPr>
        <p:grpSpPr>
          <a:xfrm>
            <a:off x="2011172" y="4194171"/>
            <a:ext cx="3235540" cy="4251555"/>
            <a:chOff x="0" y="0"/>
            <a:chExt cx="3235539" cy="4251554"/>
          </a:xfrm>
        </p:grpSpPr>
        <p:sp>
          <p:nvSpPr>
            <p:cNvPr id="536" name="Rectangle"/>
            <p:cNvSpPr/>
            <p:nvPr/>
          </p:nvSpPr>
          <p:spPr>
            <a:xfrm>
              <a:off x="0" y="0"/>
              <a:ext cx="3235540" cy="4251555"/>
            </a:xfrm>
            <a:prstGeom prst="rect">
              <a:avLst/>
            </a:prstGeom>
            <a:solidFill>
              <a:srgbClr val="EDEDED"/>
            </a:solidFill>
            <a:ln w="12700" cap="flat">
              <a:noFill/>
              <a:miter lim="400000"/>
            </a:ln>
            <a:effectLst/>
          </p:spPr>
          <p:txBody>
            <a:bodyPr wrap="square" lIns="45718" tIns="45718" rIns="45718" bIns="45718" numCol="1" anchor="ctr">
              <a:noAutofit/>
            </a:bodyPr>
            <a:lstStyle/>
            <a:p>
              <a:pPr/>
            </a:p>
          </p:txBody>
        </p:sp>
        <p:pic>
          <p:nvPicPr>
            <p:cNvPr id="537" name="image116.png" descr="image116.png"/>
            <p:cNvPicPr>
              <a:picLocks noChangeAspect="1"/>
            </p:cNvPicPr>
            <p:nvPr/>
          </p:nvPicPr>
          <p:blipFill>
            <a:blip r:embed="rId6">
              <a:extLst/>
            </a:blip>
            <a:stretch>
              <a:fillRect/>
            </a:stretch>
          </p:blipFill>
          <p:spPr>
            <a:xfrm>
              <a:off x="0" y="0"/>
              <a:ext cx="3235540" cy="4251555"/>
            </a:xfrm>
            <a:prstGeom prst="rect">
              <a:avLst/>
            </a:prstGeom>
            <a:ln w="190500" cap="rnd">
              <a:solidFill>
                <a:srgbClr val="FFFFFF"/>
              </a:solidFill>
              <a:prstDash val="solid"/>
              <a:round/>
            </a:ln>
            <a:effectLst>
              <a:outerShdw sx="100000" sy="100000" kx="0" ky="0" algn="b" rotWithShape="0" blurRad="50800" dist="0" dir="0">
                <a:srgbClr val="000000">
                  <a:alpha val="41000"/>
                </a:srgbClr>
              </a:outerShdw>
            </a:effectLst>
          </p:spPr>
        </p:pic>
      </p:grpSp>
      <p:pic>
        <p:nvPicPr>
          <p:cNvPr id="539" name="Picture 20" descr="Picture 20"/>
          <p:cNvPicPr>
            <a:picLocks noChangeAspect="1"/>
          </p:cNvPicPr>
          <p:nvPr/>
        </p:nvPicPr>
        <p:blipFill>
          <a:blip r:embed="rId7">
            <a:extLst/>
          </a:blip>
          <a:stretch>
            <a:fillRect/>
          </a:stretch>
        </p:blipFill>
        <p:spPr>
          <a:xfrm>
            <a:off x="6268222" y="1191151"/>
            <a:ext cx="5736703" cy="486549"/>
          </a:xfrm>
          <a:prstGeom prst="rect">
            <a:avLst/>
          </a:prstGeom>
          <a:ln w="12700">
            <a:miter lim="400000"/>
          </a:ln>
        </p:spPr>
      </p:pic>
      <p:pic>
        <p:nvPicPr>
          <p:cNvPr id="540" name="Picture 21" descr="Picture 21"/>
          <p:cNvPicPr>
            <a:picLocks noChangeAspect="1"/>
          </p:cNvPicPr>
          <p:nvPr/>
        </p:nvPicPr>
        <p:blipFill>
          <a:blip r:embed="rId8">
            <a:extLst/>
          </a:blip>
          <a:stretch>
            <a:fillRect/>
          </a:stretch>
        </p:blipFill>
        <p:spPr>
          <a:xfrm>
            <a:off x="6266734" y="2115821"/>
            <a:ext cx="5738190" cy="461593"/>
          </a:xfrm>
          <a:prstGeom prst="rect">
            <a:avLst/>
          </a:prstGeom>
          <a:ln w="12700">
            <a:miter lim="400000"/>
          </a:ln>
        </p:spPr>
      </p:pic>
      <p:pic>
        <p:nvPicPr>
          <p:cNvPr id="541" name="Picture 24" descr="Picture 24"/>
          <p:cNvPicPr>
            <a:picLocks noChangeAspect="1"/>
          </p:cNvPicPr>
          <p:nvPr/>
        </p:nvPicPr>
        <p:blipFill>
          <a:blip r:embed="rId9">
            <a:extLst/>
          </a:blip>
          <a:stretch>
            <a:fillRect/>
          </a:stretch>
        </p:blipFill>
        <p:spPr>
          <a:xfrm>
            <a:off x="6268222" y="2555650"/>
            <a:ext cx="5736702" cy="486549"/>
          </a:xfrm>
          <a:prstGeom prst="rect">
            <a:avLst/>
          </a:prstGeom>
          <a:ln w="12700">
            <a:miter lim="400000"/>
          </a:ln>
        </p:spPr>
      </p:pic>
      <p:pic>
        <p:nvPicPr>
          <p:cNvPr id="542" name="Picture 25" descr="Picture 25"/>
          <p:cNvPicPr>
            <a:picLocks noChangeAspect="1"/>
          </p:cNvPicPr>
          <p:nvPr/>
        </p:nvPicPr>
        <p:blipFill>
          <a:blip r:embed="rId10">
            <a:extLst/>
          </a:blip>
          <a:stretch>
            <a:fillRect/>
          </a:stretch>
        </p:blipFill>
        <p:spPr>
          <a:xfrm>
            <a:off x="6268222" y="3037778"/>
            <a:ext cx="5736702" cy="444249"/>
          </a:xfrm>
          <a:prstGeom prst="rect">
            <a:avLst/>
          </a:prstGeom>
          <a:ln w="12700">
            <a:miter lim="400000"/>
          </a:ln>
        </p:spPr>
      </p:pic>
      <p:grpSp>
        <p:nvGrpSpPr>
          <p:cNvPr id="545" name="Group 29"/>
          <p:cNvGrpSpPr/>
          <p:nvPr/>
        </p:nvGrpSpPr>
        <p:grpSpPr>
          <a:xfrm>
            <a:off x="2456374" y="4981750"/>
            <a:ext cx="9632740" cy="1754837"/>
            <a:chOff x="0" y="0"/>
            <a:chExt cx="9632739" cy="1754835"/>
          </a:xfrm>
        </p:grpSpPr>
        <p:pic>
          <p:nvPicPr>
            <p:cNvPr id="543" name="Picture 18" descr="Picture 18"/>
            <p:cNvPicPr>
              <a:picLocks noChangeAspect="1"/>
            </p:cNvPicPr>
            <p:nvPr/>
          </p:nvPicPr>
          <p:blipFill>
            <a:blip r:embed="rId11">
              <a:extLst/>
            </a:blip>
            <a:stretch>
              <a:fillRect/>
            </a:stretch>
          </p:blipFill>
          <p:spPr>
            <a:xfrm>
              <a:off x="0" y="1109578"/>
              <a:ext cx="9632740" cy="645258"/>
            </a:xfrm>
            <a:prstGeom prst="rect">
              <a:avLst/>
            </a:prstGeom>
            <a:ln w="12700" cap="flat">
              <a:noFill/>
              <a:miter lim="400000"/>
            </a:ln>
            <a:effectLst/>
          </p:spPr>
        </p:pic>
        <p:pic>
          <p:nvPicPr>
            <p:cNvPr id="544" name="Picture 28" descr="Picture 28"/>
            <p:cNvPicPr>
              <a:picLocks noChangeAspect="1"/>
            </p:cNvPicPr>
            <p:nvPr/>
          </p:nvPicPr>
          <p:blipFill>
            <a:blip r:embed="rId12">
              <a:extLst/>
            </a:blip>
            <a:stretch>
              <a:fillRect/>
            </a:stretch>
          </p:blipFill>
          <p:spPr>
            <a:xfrm>
              <a:off x="0" y="-1"/>
              <a:ext cx="9632740" cy="1143938"/>
            </a:xfrm>
            <a:prstGeom prst="rect">
              <a:avLst/>
            </a:prstGeom>
            <a:ln w="12700" cap="flat">
              <a:noFill/>
              <a:miter lim="400000"/>
            </a:ln>
            <a:effectLst/>
          </p:spPr>
        </p:pic>
      </p:grpSp>
      <p:pic>
        <p:nvPicPr>
          <p:cNvPr id="546" name="Picture 35" descr="Picture 35"/>
          <p:cNvPicPr>
            <a:picLocks noChangeAspect="1"/>
          </p:cNvPicPr>
          <p:nvPr/>
        </p:nvPicPr>
        <p:blipFill>
          <a:blip r:embed="rId13">
            <a:extLst/>
          </a:blip>
          <a:srcRect l="5269" t="9663" r="3424" b="7171"/>
          <a:stretch>
            <a:fillRect/>
          </a:stretch>
        </p:blipFill>
        <p:spPr>
          <a:xfrm>
            <a:off x="2456374" y="4722657"/>
            <a:ext cx="3669794" cy="169743"/>
          </a:xfrm>
          <a:prstGeom prst="rect">
            <a:avLst/>
          </a:prstGeom>
          <a:ln w="12700">
            <a:miter lim="400000"/>
          </a:ln>
          <a:effectLst>
            <a:outerShdw sx="100000" sy="100000" kx="0" ky="0" algn="b" rotWithShape="0" blurRad="50800" dist="76200" dir="10800000">
              <a:srgbClr val="000000">
                <a:alpha val="40000"/>
              </a:srgbClr>
            </a:outerShdw>
          </a:effectLst>
        </p:spPr>
      </p:pic>
      <p:pic>
        <p:nvPicPr>
          <p:cNvPr id="547" name="Picture 52" descr="Picture 52"/>
          <p:cNvPicPr>
            <a:picLocks noChangeAspect="1"/>
          </p:cNvPicPr>
          <p:nvPr/>
        </p:nvPicPr>
        <p:blipFill>
          <a:blip r:embed="rId14">
            <a:extLst/>
          </a:blip>
          <a:srcRect l="0" t="10813" r="0" b="11350"/>
          <a:stretch>
            <a:fillRect/>
          </a:stretch>
        </p:blipFill>
        <p:spPr>
          <a:xfrm>
            <a:off x="603490" y="1423036"/>
            <a:ext cx="4010832" cy="395729"/>
          </a:xfrm>
          <a:prstGeom prst="rect">
            <a:avLst/>
          </a:prstGeom>
          <a:ln w="12700">
            <a:miter lim="400000"/>
          </a:ln>
        </p:spPr>
      </p:pic>
      <p:grpSp>
        <p:nvGrpSpPr>
          <p:cNvPr id="551" name="Group 56"/>
          <p:cNvGrpSpPr/>
          <p:nvPr/>
        </p:nvGrpSpPr>
        <p:grpSpPr>
          <a:xfrm>
            <a:off x="512546" y="1625390"/>
            <a:ext cx="5416795" cy="1710994"/>
            <a:chOff x="0" y="0"/>
            <a:chExt cx="5416795" cy="1710993"/>
          </a:xfrm>
        </p:grpSpPr>
        <p:pic>
          <p:nvPicPr>
            <p:cNvPr id="548" name="Picture 53" descr="Picture 53"/>
            <p:cNvPicPr>
              <a:picLocks noChangeAspect="1"/>
            </p:cNvPicPr>
            <p:nvPr/>
          </p:nvPicPr>
          <p:blipFill>
            <a:blip r:embed="rId15">
              <a:extLst/>
            </a:blip>
            <a:stretch>
              <a:fillRect/>
            </a:stretch>
          </p:blipFill>
          <p:spPr>
            <a:xfrm>
              <a:off x="-1" y="-1"/>
              <a:ext cx="1970615" cy="1162632"/>
            </a:xfrm>
            <a:prstGeom prst="rect">
              <a:avLst/>
            </a:prstGeom>
            <a:ln w="12700" cap="flat">
              <a:noFill/>
              <a:miter lim="400000"/>
            </a:ln>
            <a:effectLst/>
          </p:spPr>
        </p:pic>
        <p:pic>
          <p:nvPicPr>
            <p:cNvPr id="549" name="Picture 54" descr="Picture 54"/>
            <p:cNvPicPr>
              <a:picLocks noChangeAspect="1"/>
            </p:cNvPicPr>
            <p:nvPr/>
          </p:nvPicPr>
          <p:blipFill>
            <a:blip r:embed="rId16">
              <a:extLst/>
            </a:blip>
            <a:stretch>
              <a:fillRect/>
            </a:stretch>
          </p:blipFill>
          <p:spPr>
            <a:xfrm>
              <a:off x="1881974" y="-1"/>
              <a:ext cx="3534822" cy="1162632"/>
            </a:xfrm>
            <a:prstGeom prst="rect">
              <a:avLst/>
            </a:prstGeom>
            <a:ln w="12700" cap="flat">
              <a:noFill/>
              <a:miter lim="400000"/>
            </a:ln>
            <a:effectLst/>
          </p:spPr>
        </p:pic>
        <p:pic>
          <p:nvPicPr>
            <p:cNvPr id="550" name="Picture 55" descr="Picture 55"/>
            <p:cNvPicPr>
              <a:picLocks noChangeAspect="1"/>
            </p:cNvPicPr>
            <p:nvPr/>
          </p:nvPicPr>
          <p:blipFill>
            <a:blip r:embed="rId17">
              <a:extLst/>
            </a:blip>
            <a:stretch>
              <a:fillRect/>
            </a:stretch>
          </p:blipFill>
          <p:spPr>
            <a:xfrm>
              <a:off x="1" y="1147724"/>
              <a:ext cx="5197244" cy="563270"/>
            </a:xfrm>
            <a:prstGeom prst="rect">
              <a:avLst/>
            </a:prstGeom>
            <a:ln w="12700" cap="flat">
              <a:noFill/>
              <a:miter lim="400000"/>
            </a:ln>
            <a:effectLst/>
          </p:spPr>
        </p:pic>
      </p:grpSp>
      <p:pic>
        <p:nvPicPr>
          <p:cNvPr id="552" name="Picture 58" descr="Picture 58"/>
          <p:cNvPicPr>
            <a:picLocks noChangeAspect="1"/>
          </p:cNvPicPr>
          <p:nvPr/>
        </p:nvPicPr>
        <p:blipFill>
          <a:blip r:embed="rId18">
            <a:extLst/>
          </a:blip>
          <a:stretch>
            <a:fillRect/>
          </a:stretch>
        </p:blipFill>
        <p:spPr>
          <a:xfrm>
            <a:off x="6266734" y="3455249"/>
            <a:ext cx="5738190" cy="444365"/>
          </a:xfrm>
          <a:prstGeom prst="rect">
            <a:avLst/>
          </a:prstGeom>
          <a:ln w="12700">
            <a:miter lim="400000"/>
          </a:ln>
        </p:spPr>
      </p:pic>
      <p:pic>
        <p:nvPicPr>
          <p:cNvPr id="553" name="Picture 59" descr="Picture 59"/>
          <p:cNvPicPr>
            <a:picLocks noChangeAspect="1"/>
          </p:cNvPicPr>
          <p:nvPr/>
        </p:nvPicPr>
        <p:blipFill>
          <a:blip r:embed="rId19">
            <a:extLst/>
          </a:blip>
          <a:stretch>
            <a:fillRect/>
          </a:stretch>
        </p:blipFill>
        <p:spPr>
          <a:xfrm>
            <a:off x="6266734" y="3899613"/>
            <a:ext cx="5738190" cy="419853"/>
          </a:xfrm>
          <a:prstGeom prst="rect">
            <a:avLst/>
          </a:prstGeom>
          <a:ln w="12700">
            <a:miter lim="400000"/>
          </a:ln>
        </p:spPr>
      </p:pic>
      <p:pic>
        <p:nvPicPr>
          <p:cNvPr id="554" name="Picture 60" descr="Picture 60"/>
          <p:cNvPicPr>
            <a:picLocks noChangeAspect="1"/>
          </p:cNvPicPr>
          <p:nvPr/>
        </p:nvPicPr>
        <p:blipFill>
          <a:blip r:embed="rId20">
            <a:extLst/>
          </a:blip>
          <a:stretch>
            <a:fillRect/>
          </a:stretch>
        </p:blipFill>
        <p:spPr>
          <a:xfrm>
            <a:off x="-2" y="0"/>
            <a:ext cx="12192001" cy="502691"/>
          </a:xfrm>
          <a:prstGeom prst="rect">
            <a:avLst/>
          </a:prstGeom>
          <a:ln w="12700">
            <a:miter lim="400000"/>
          </a:ln>
        </p:spPr>
      </p:pic>
      <p:pic>
        <p:nvPicPr>
          <p:cNvPr id="555" name="Picture 22" descr="Picture 22"/>
          <p:cNvPicPr>
            <a:picLocks noChangeAspect="1"/>
          </p:cNvPicPr>
          <p:nvPr/>
        </p:nvPicPr>
        <p:blipFill>
          <a:blip r:embed="rId21">
            <a:extLst/>
          </a:blip>
          <a:stretch>
            <a:fillRect/>
          </a:stretch>
        </p:blipFill>
        <p:spPr>
          <a:xfrm>
            <a:off x="6268222" y="1677372"/>
            <a:ext cx="5736701" cy="45965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28"/>
                                        </p:tgtEl>
                                        <p:attrNameLst>
                                          <p:attrName>style.visibility</p:attrName>
                                        </p:attrNameLst>
                                      </p:cBhvr>
                                      <p:to>
                                        <p:strVal val="visible"/>
                                      </p:to>
                                    </p:set>
                                    <p:anim calcmode="lin" valueType="num">
                                      <p:cBhvr>
                                        <p:cTn id="7" dur="1000" fill="hold"/>
                                        <p:tgtEl>
                                          <p:spTgt spid="528"/>
                                        </p:tgtEl>
                                        <p:attrNameLst>
                                          <p:attrName>ppt_x</p:attrName>
                                        </p:attrNameLst>
                                      </p:cBhvr>
                                      <p:tavLst>
                                        <p:tav tm="0">
                                          <p:val>
                                            <p:strVal val="#ppt_x"/>
                                          </p:val>
                                        </p:tav>
                                        <p:tav tm="100000">
                                          <p:val>
                                            <p:strVal val="#ppt_x"/>
                                          </p:val>
                                        </p:tav>
                                      </p:tavLst>
                                    </p:anim>
                                    <p:anim calcmode="lin" valueType="num">
                                      <p:cBhvr>
                                        <p:cTn id="8" dur="1000" fill="hold"/>
                                        <p:tgtEl>
                                          <p:spTgt spid="5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532"/>
                                        </p:tgtEl>
                                        <p:attrNameLst>
                                          <p:attrName>style.visibility</p:attrName>
                                        </p:attrNameLst>
                                      </p:cBhvr>
                                      <p:to>
                                        <p:strVal val="visible"/>
                                      </p:to>
                                    </p:set>
                                    <p:anim calcmode="lin" valueType="num">
                                      <p:cBhvr>
                                        <p:cTn id="13" dur="1000" fill="hold"/>
                                        <p:tgtEl>
                                          <p:spTgt spid="532"/>
                                        </p:tgtEl>
                                        <p:attrNameLst>
                                          <p:attrName>ppt_x</p:attrName>
                                        </p:attrNameLst>
                                      </p:cBhvr>
                                      <p:tavLst>
                                        <p:tav tm="0">
                                          <p:val>
                                            <p:strVal val="#ppt_x"/>
                                          </p:val>
                                        </p:tav>
                                        <p:tav tm="100000">
                                          <p:val>
                                            <p:strVal val="#ppt_x"/>
                                          </p:val>
                                        </p:tav>
                                      </p:tavLst>
                                    </p:anim>
                                    <p:anim calcmode="lin" valueType="num">
                                      <p:cBhvr>
                                        <p:cTn id="14" dur="1000" fill="hold"/>
                                        <p:tgtEl>
                                          <p:spTgt spid="5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535"/>
                                        </p:tgtEl>
                                        <p:attrNameLst>
                                          <p:attrName>style.visibility</p:attrName>
                                        </p:attrNameLst>
                                      </p:cBhvr>
                                      <p:to>
                                        <p:strVal val="visible"/>
                                      </p:to>
                                    </p:set>
                                    <p:anim calcmode="lin" valueType="num">
                                      <p:cBhvr>
                                        <p:cTn id="19" dur="1000" fill="hold"/>
                                        <p:tgtEl>
                                          <p:spTgt spid="535"/>
                                        </p:tgtEl>
                                        <p:attrNameLst>
                                          <p:attrName>ppt_x</p:attrName>
                                        </p:attrNameLst>
                                      </p:cBhvr>
                                      <p:tavLst>
                                        <p:tav tm="0">
                                          <p:val>
                                            <p:strVal val="#ppt_x"/>
                                          </p:val>
                                        </p:tav>
                                        <p:tav tm="100000">
                                          <p:val>
                                            <p:strVal val="#ppt_x"/>
                                          </p:val>
                                        </p:tav>
                                      </p:tavLst>
                                    </p:anim>
                                    <p:anim calcmode="lin" valueType="num">
                                      <p:cBhvr>
                                        <p:cTn id="20" dur="1000" fill="hold"/>
                                        <p:tgtEl>
                                          <p:spTgt spid="5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538"/>
                                        </p:tgtEl>
                                        <p:attrNameLst>
                                          <p:attrName>style.visibility</p:attrName>
                                        </p:attrNameLst>
                                      </p:cBhvr>
                                      <p:to>
                                        <p:strVal val="visible"/>
                                      </p:to>
                                    </p:set>
                                    <p:anim calcmode="lin" valueType="num">
                                      <p:cBhvr>
                                        <p:cTn id="25" dur="1000" fill="hold"/>
                                        <p:tgtEl>
                                          <p:spTgt spid="538"/>
                                        </p:tgtEl>
                                        <p:attrNameLst>
                                          <p:attrName>ppt_x</p:attrName>
                                        </p:attrNameLst>
                                      </p:cBhvr>
                                      <p:tavLst>
                                        <p:tav tm="0">
                                          <p:val>
                                            <p:strVal val="#ppt_x"/>
                                          </p:val>
                                        </p:tav>
                                        <p:tav tm="100000">
                                          <p:val>
                                            <p:strVal val="#ppt_x"/>
                                          </p:val>
                                        </p:tav>
                                      </p:tavLst>
                                    </p:anim>
                                    <p:anim calcmode="lin" valueType="num">
                                      <p:cBhvr>
                                        <p:cTn id="26" dur="1000" fill="hold"/>
                                        <p:tgtEl>
                                          <p:spTgt spid="5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545"/>
                                        </p:tgtEl>
                                        <p:attrNameLst>
                                          <p:attrName>style.visibility</p:attrName>
                                        </p:attrNameLst>
                                      </p:cBhvr>
                                      <p:to>
                                        <p:strVal val="visible"/>
                                      </p:to>
                                    </p:set>
                                    <p:anim calcmode="lin" valueType="num">
                                      <p:cBhvr>
                                        <p:cTn id="31" dur="1000" fill="hold"/>
                                        <p:tgtEl>
                                          <p:spTgt spid="545"/>
                                        </p:tgtEl>
                                        <p:attrNameLst>
                                          <p:attrName>ppt_x</p:attrName>
                                        </p:attrNameLst>
                                      </p:cBhvr>
                                      <p:tavLst>
                                        <p:tav tm="0">
                                          <p:val>
                                            <p:strVal val="#ppt_x"/>
                                          </p:val>
                                        </p:tav>
                                        <p:tav tm="100000">
                                          <p:val>
                                            <p:strVal val="#ppt_x"/>
                                          </p:val>
                                        </p:tav>
                                      </p:tavLst>
                                    </p:anim>
                                    <p:anim calcmode="lin" valueType="num">
                                      <p:cBhvr>
                                        <p:cTn id="32" dur="1000" fill="hold"/>
                                        <p:tgtEl>
                                          <p:spTgt spid="54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Class="entr" nodeType="afterEffect" presetSubtype="4" presetID="2" grpId="6" fill="hold">
                                  <p:stCondLst>
                                    <p:cond delay="0"/>
                                  </p:stCondLst>
                                  <p:iterate type="el" backwards="0">
                                    <p:tmAbs val="0"/>
                                  </p:iterate>
                                  <p:childTnLst>
                                    <p:set>
                                      <p:cBhvr>
                                        <p:cTn id="35" fill="hold"/>
                                        <p:tgtEl>
                                          <p:spTgt spid="546"/>
                                        </p:tgtEl>
                                        <p:attrNameLst>
                                          <p:attrName>style.visibility</p:attrName>
                                        </p:attrNameLst>
                                      </p:cBhvr>
                                      <p:to>
                                        <p:strVal val="visible"/>
                                      </p:to>
                                    </p:set>
                                    <p:anim calcmode="lin" valueType="num">
                                      <p:cBhvr>
                                        <p:cTn id="36" dur="1000" fill="hold"/>
                                        <p:tgtEl>
                                          <p:spTgt spid="546"/>
                                        </p:tgtEl>
                                        <p:attrNameLst>
                                          <p:attrName>ppt_x</p:attrName>
                                        </p:attrNameLst>
                                      </p:cBhvr>
                                      <p:tavLst>
                                        <p:tav tm="0">
                                          <p:val>
                                            <p:strVal val="#ppt_x"/>
                                          </p:val>
                                        </p:tav>
                                        <p:tav tm="100000">
                                          <p:val>
                                            <p:strVal val="#ppt_x"/>
                                          </p:val>
                                        </p:tav>
                                      </p:tavLst>
                                    </p:anim>
                                    <p:anim calcmode="lin" valueType="num">
                                      <p:cBhvr>
                                        <p:cTn id="37" dur="1000" fill="hold"/>
                                        <p:tgtEl>
                                          <p:spTgt spid="54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4" presetID="2" grpId="7" fill="hold">
                                  <p:stCondLst>
                                    <p:cond delay="0"/>
                                  </p:stCondLst>
                                  <p:iterate type="el" backwards="0">
                                    <p:tmAbs val="0"/>
                                  </p:iterate>
                                  <p:childTnLst>
                                    <p:set>
                                      <p:cBhvr>
                                        <p:cTn id="41" fill="hold"/>
                                        <p:tgtEl>
                                          <p:spTgt spid="539"/>
                                        </p:tgtEl>
                                        <p:attrNameLst>
                                          <p:attrName>style.visibility</p:attrName>
                                        </p:attrNameLst>
                                      </p:cBhvr>
                                      <p:to>
                                        <p:strVal val="visible"/>
                                      </p:to>
                                    </p:set>
                                    <p:anim calcmode="lin" valueType="num">
                                      <p:cBhvr>
                                        <p:cTn id="42" dur="1000" fill="hold"/>
                                        <p:tgtEl>
                                          <p:spTgt spid="539"/>
                                        </p:tgtEl>
                                        <p:attrNameLst>
                                          <p:attrName>ppt_x</p:attrName>
                                        </p:attrNameLst>
                                      </p:cBhvr>
                                      <p:tavLst>
                                        <p:tav tm="0">
                                          <p:val>
                                            <p:strVal val="#ppt_x"/>
                                          </p:val>
                                        </p:tav>
                                        <p:tav tm="100000">
                                          <p:val>
                                            <p:strVal val="#ppt_x"/>
                                          </p:val>
                                        </p:tav>
                                      </p:tavLst>
                                    </p:anim>
                                    <p:anim calcmode="lin" valueType="num">
                                      <p:cBhvr>
                                        <p:cTn id="43" dur="1000" fill="hold"/>
                                        <p:tgtEl>
                                          <p:spTgt spid="539"/>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Class="entr" nodeType="afterEffect" presetSubtype="4" presetID="2" grpId="8" fill="hold">
                                  <p:stCondLst>
                                    <p:cond delay="0"/>
                                  </p:stCondLst>
                                  <p:iterate type="el" backwards="0">
                                    <p:tmAbs val="0"/>
                                  </p:iterate>
                                  <p:childTnLst>
                                    <p:set>
                                      <p:cBhvr>
                                        <p:cTn id="46" fill="hold"/>
                                        <p:tgtEl>
                                          <p:spTgt spid="555"/>
                                        </p:tgtEl>
                                        <p:attrNameLst>
                                          <p:attrName>style.visibility</p:attrName>
                                        </p:attrNameLst>
                                      </p:cBhvr>
                                      <p:to>
                                        <p:strVal val="visible"/>
                                      </p:to>
                                    </p:set>
                                    <p:anim calcmode="lin" valueType="num">
                                      <p:cBhvr>
                                        <p:cTn id="47" dur="1000" fill="hold"/>
                                        <p:tgtEl>
                                          <p:spTgt spid="555"/>
                                        </p:tgtEl>
                                        <p:attrNameLst>
                                          <p:attrName>ppt_x</p:attrName>
                                        </p:attrNameLst>
                                      </p:cBhvr>
                                      <p:tavLst>
                                        <p:tav tm="0">
                                          <p:val>
                                            <p:strVal val="#ppt_x"/>
                                          </p:val>
                                        </p:tav>
                                        <p:tav tm="100000">
                                          <p:val>
                                            <p:strVal val="#ppt_x"/>
                                          </p:val>
                                        </p:tav>
                                      </p:tavLst>
                                    </p:anim>
                                    <p:anim calcmode="lin" valueType="num">
                                      <p:cBhvr>
                                        <p:cTn id="48" dur="1000" fill="hold"/>
                                        <p:tgtEl>
                                          <p:spTgt spid="555"/>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Class="entr" nodeType="afterEffect" presetSubtype="4" presetID="2" grpId="9" fill="hold">
                                  <p:stCondLst>
                                    <p:cond delay="0"/>
                                  </p:stCondLst>
                                  <p:iterate type="el" backwards="0">
                                    <p:tmAbs val="0"/>
                                  </p:iterate>
                                  <p:childTnLst>
                                    <p:set>
                                      <p:cBhvr>
                                        <p:cTn id="51" fill="hold"/>
                                        <p:tgtEl>
                                          <p:spTgt spid="540"/>
                                        </p:tgtEl>
                                        <p:attrNameLst>
                                          <p:attrName>style.visibility</p:attrName>
                                        </p:attrNameLst>
                                      </p:cBhvr>
                                      <p:to>
                                        <p:strVal val="visible"/>
                                      </p:to>
                                    </p:set>
                                    <p:anim calcmode="lin" valueType="num">
                                      <p:cBhvr>
                                        <p:cTn id="52" dur="1000" fill="hold"/>
                                        <p:tgtEl>
                                          <p:spTgt spid="540"/>
                                        </p:tgtEl>
                                        <p:attrNameLst>
                                          <p:attrName>ppt_x</p:attrName>
                                        </p:attrNameLst>
                                      </p:cBhvr>
                                      <p:tavLst>
                                        <p:tav tm="0">
                                          <p:val>
                                            <p:strVal val="#ppt_x"/>
                                          </p:val>
                                        </p:tav>
                                        <p:tav tm="100000">
                                          <p:val>
                                            <p:strVal val="#ppt_x"/>
                                          </p:val>
                                        </p:tav>
                                      </p:tavLst>
                                    </p:anim>
                                    <p:anim calcmode="lin" valueType="num">
                                      <p:cBhvr>
                                        <p:cTn id="53" dur="1000" fill="hold"/>
                                        <p:tgtEl>
                                          <p:spTgt spid="54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4" presetID="2" grpId="10" fill="hold">
                                  <p:stCondLst>
                                    <p:cond delay="0"/>
                                  </p:stCondLst>
                                  <p:iterate type="el" backwards="0">
                                    <p:tmAbs val="0"/>
                                  </p:iterate>
                                  <p:childTnLst>
                                    <p:set>
                                      <p:cBhvr>
                                        <p:cTn id="57" fill="hold"/>
                                        <p:tgtEl>
                                          <p:spTgt spid="542"/>
                                        </p:tgtEl>
                                        <p:attrNameLst>
                                          <p:attrName>style.visibility</p:attrName>
                                        </p:attrNameLst>
                                      </p:cBhvr>
                                      <p:to>
                                        <p:strVal val="visible"/>
                                      </p:to>
                                    </p:set>
                                    <p:anim calcmode="lin" valueType="num">
                                      <p:cBhvr>
                                        <p:cTn id="58" dur="1000" fill="hold"/>
                                        <p:tgtEl>
                                          <p:spTgt spid="542"/>
                                        </p:tgtEl>
                                        <p:attrNameLst>
                                          <p:attrName>ppt_x</p:attrName>
                                        </p:attrNameLst>
                                      </p:cBhvr>
                                      <p:tavLst>
                                        <p:tav tm="0">
                                          <p:val>
                                            <p:strVal val="#ppt_x"/>
                                          </p:val>
                                        </p:tav>
                                        <p:tav tm="100000">
                                          <p:val>
                                            <p:strVal val="#ppt_x"/>
                                          </p:val>
                                        </p:tav>
                                      </p:tavLst>
                                    </p:anim>
                                    <p:anim calcmode="lin" valueType="num">
                                      <p:cBhvr>
                                        <p:cTn id="59" dur="1000" fill="hold"/>
                                        <p:tgtEl>
                                          <p:spTgt spid="542"/>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Class="entr" nodeType="afterEffect" presetSubtype="4" presetID="2" grpId="11" fill="hold">
                                  <p:stCondLst>
                                    <p:cond delay="0"/>
                                  </p:stCondLst>
                                  <p:iterate type="el" backwards="0">
                                    <p:tmAbs val="0"/>
                                  </p:iterate>
                                  <p:childTnLst>
                                    <p:set>
                                      <p:cBhvr>
                                        <p:cTn id="62" fill="hold"/>
                                        <p:tgtEl>
                                          <p:spTgt spid="541"/>
                                        </p:tgtEl>
                                        <p:attrNameLst>
                                          <p:attrName>style.visibility</p:attrName>
                                        </p:attrNameLst>
                                      </p:cBhvr>
                                      <p:to>
                                        <p:strVal val="visible"/>
                                      </p:to>
                                    </p:set>
                                    <p:anim calcmode="lin" valueType="num">
                                      <p:cBhvr>
                                        <p:cTn id="63" dur="1000" fill="hold"/>
                                        <p:tgtEl>
                                          <p:spTgt spid="541"/>
                                        </p:tgtEl>
                                        <p:attrNameLst>
                                          <p:attrName>ppt_x</p:attrName>
                                        </p:attrNameLst>
                                      </p:cBhvr>
                                      <p:tavLst>
                                        <p:tav tm="0">
                                          <p:val>
                                            <p:strVal val="#ppt_x"/>
                                          </p:val>
                                        </p:tav>
                                        <p:tav tm="100000">
                                          <p:val>
                                            <p:strVal val="#ppt_x"/>
                                          </p:val>
                                        </p:tav>
                                      </p:tavLst>
                                    </p:anim>
                                    <p:anim calcmode="lin" valueType="num">
                                      <p:cBhvr>
                                        <p:cTn id="64" dur="1000" fill="hold"/>
                                        <p:tgtEl>
                                          <p:spTgt spid="54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4" presetID="2" grpId="12" fill="hold">
                                  <p:stCondLst>
                                    <p:cond delay="0"/>
                                  </p:stCondLst>
                                  <p:iterate type="el" backwards="0">
                                    <p:tmAbs val="0"/>
                                  </p:iterate>
                                  <p:childTnLst>
                                    <p:set>
                                      <p:cBhvr>
                                        <p:cTn id="68" fill="hold"/>
                                        <p:tgtEl>
                                          <p:spTgt spid="547"/>
                                        </p:tgtEl>
                                        <p:attrNameLst>
                                          <p:attrName>style.visibility</p:attrName>
                                        </p:attrNameLst>
                                      </p:cBhvr>
                                      <p:to>
                                        <p:strVal val="visible"/>
                                      </p:to>
                                    </p:set>
                                    <p:anim calcmode="lin" valueType="num">
                                      <p:cBhvr>
                                        <p:cTn id="69" dur="1000" fill="hold"/>
                                        <p:tgtEl>
                                          <p:spTgt spid="547"/>
                                        </p:tgtEl>
                                        <p:attrNameLst>
                                          <p:attrName>ppt_x</p:attrName>
                                        </p:attrNameLst>
                                      </p:cBhvr>
                                      <p:tavLst>
                                        <p:tav tm="0">
                                          <p:val>
                                            <p:strVal val="#ppt_x"/>
                                          </p:val>
                                        </p:tav>
                                        <p:tav tm="100000">
                                          <p:val>
                                            <p:strVal val="#ppt_x"/>
                                          </p:val>
                                        </p:tav>
                                      </p:tavLst>
                                    </p:anim>
                                    <p:anim calcmode="lin" valueType="num">
                                      <p:cBhvr>
                                        <p:cTn id="70" dur="1000" fill="hold"/>
                                        <p:tgtEl>
                                          <p:spTgt spid="547"/>
                                        </p:tgtEl>
                                        <p:attrNameLst>
                                          <p:attrName>ppt_y</p:attrName>
                                        </p:attrNameLst>
                                      </p:cBhvr>
                                      <p:tavLst>
                                        <p:tav tm="0">
                                          <p:val>
                                            <p:strVal val="1+#ppt_h/2"/>
                                          </p:val>
                                        </p:tav>
                                        <p:tav tm="100000">
                                          <p:val>
                                            <p:strVal val="#ppt_y"/>
                                          </p:val>
                                        </p:tav>
                                      </p:tavLst>
                                    </p:anim>
                                  </p:childTnLst>
                                </p:cTn>
                              </p:par>
                            </p:childTnLst>
                          </p:cTn>
                        </p:par>
                        <p:par>
                          <p:cTn id="71" fill="hold">
                            <p:stCondLst>
                              <p:cond delay="1000"/>
                            </p:stCondLst>
                            <p:childTnLst>
                              <p:par>
                                <p:cTn id="72" presetClass="entr" nodeType="afterEffect" presetSubtype="4" presetID="2" grpId="13" fill="hold">
                                  <p:stCondLst>
                                    <p:cond delay="0"/>
                                  </p:stCondLst>
                                  <p:iterate type="el" backwards="0">
                                    <p:tmAbs val="0"/>
                                  </p:iterate>
                                  <p:childTnLst>
                                    <p:set>
                                      <p:cBhvr>
                                        <p:cTn id="73" fill="hold"/>
                                        <p:tgtEl>
                                          <p:spTgt spid="551"/>
                                        </p:tgtEl>
                                        <p:attrNameLst>
                                          <p:attrName>style.visibility</p:attrName>
                                        </p:attrNameLst>
                                      </p:cBhvr>
                                      <p:to>
                                        <p:strVal val="visible"/>
                                      </p:to>
                                    </p:set>
                                    <p:anim calcmode="lin" valueType="num">
                                      <p:cBhvr>
                                        <p:cTn id="74" dur="1000" fill="hold"/>
                                        <p:tgtEl>
                                          <p:spTgt spid="551"/>
                                        </p:tgtEl>
                                        <p:attrNameLst>
                                          <p:attrName>ppt_x</p:attrName>
                                        </p:attrNameLst>
                                      </p:cBhvr>
                                      <p:tavLst>
                                        <p:tav tm="0">
                                          <p:val>
                                            <p:strVal val="#ppt_x"/>
                                          </p:val>
                                        </p:tav>
                                        <p:tav tm="100000">
                                          <p:val>
                                            <p:strVal val="#ppt_x"/>
                                          </p:val>
                                        </p:tav>
                                      </p:tavLst>
                                    </p:anim>
                                    <p:anim calcmode="lin" valueType="num">
                                      <p:cBhvr>
                                        <p:cTn id="75" dur="1000" fill="hold"/>
                                        <p:tgtEl>
                                          <p:spTgt spid="55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Class="entr" nodeType="clickEffect" presetSubtype="4" presetID="2" grpId="14" fill="hold">
                                  <p:stCondLst>
                                    <p:cond delay="0"/>
                                  </p:stCondLst>
                                  <p:iterate type="el" backwards="0">
                                    <p:tmAbs val="0"/>
                                  </p:iterate>
                                  <p:childTnLst>
                                    <p:set>
                                      <p:cBhvr>
                                        <p:cTn id="79" fill="hold"/>
                                        <p:tgtEl>
                                          <p:spTgt spid="552"/>
                                        </p:tgtEl>
                                        <p:attrNameLst>
                                          <p:attrName>style.visibility</p:attrName>
                                        </p:attrNameLst>
                                      </p:cBhvr>
                                      <p:to>
                                        <p:strVal val="visible"/>
                                      </p:to>
                                    </p:set>
                                    <p:anim calcmode="lin" valueType="num">
                                      <p:cBhvr>
                                        <p:cTn id="80" dur="1000" fill="hold"/>
                                        <p:tgtEl>
                                          <p:spTgt spid="552"/>
                                        </p:tgtEl>
                                        <p:attrNameLst>
                                          <p:attrName>ppt_x</p:attrName>
                                        </p:attrNameLst>
                                      </p:cBhvr>
                                      <p:tavLst>
                                        <p:tav tm="0">
                                          <p:val>
                                            <p:strVal val="#ppt_x"/>
                                          </p:val>
                                        </p:tav>
                                        <p:tav tm="100000">
                                          <p:val>
                                            <p:strVal val="#ppt_x"/>
                                          </p:val>
                                        </p:tav>
                                      </p:tavLst>
                                    </p:anim>
                                    <p:anim calcmode="lin" valueType="num">
                                      <p:cBhvr>
                                        <p:cTn id="81" dur="1000" fill="hold"/>
                                        <p:tgtEl>
                                          <p:spTgt spid="552"/>
                                        </p:tgtEl>
                                        <p:attrNameLst>
                                          <p:attrName>ppt_y</p:attrName>
                                        </p:attrNameLst>
                                      </p:cBhvr>
                                      <p:tavLst>
                                        <p:tav tm="0">
                                          <p:val>
                                            <p:strVal val="1+#ppt_h/2"/>
                                          </p:val>
                                        </p:tav>
                                        <p:tav tm="100000">
                                          <p:val>
                                            <p:strVal val="#ppt_y"/>
                                          </p:val>
                                        </p:tav>
                                      </p:tavLst>
                                    </p:anim>
                                  </p:childTnLst>
                                </p:cTn>
                              </p:par>
                            </p:childTnLst>
                          </p:cTn>
                        </p:par>
                        <p:par>
                          <p:cTn id="82" fill="hold">
                            <p:stCondLst>
                              <p:cond delay="1000"/>
                            </p:stCondLst>
                            <p:childTnLst>
                              <p:par>
                                <p:cTn id="83" presetClass="entr" nodeType="afterEffect" presetSubtype="4" presetID="2" grpId="15" fill="hold">
                                  <p:stCondLst>
                                    <p:cond delay="0"/>
                                  </p:stCondLst>
                                  <p:iterate type="el" backwards="0">
                                    <p:tmAbs val="0"/>
                                  </p:iterate>
                                  <p:childTnLst>
                                    <p:set>
                                      <p:cBhvr>
                                        <p:cTn id="84" fill="hold"/>
                                        <p:tgtEl>
                                          <p:spTgt spid="553"/>
                                        </p:tgtEl>
                                        <p:attrNameLst>
                                          <p:attrName>style.visibility</p:attrName>
                                        </p:attrNameLst>
                                      </p:cBhvr>
                                      <p:to>
                                        <p:strVal val="visible"/>
                                      </p:to>
                                    </p:set>
                                    <p:anim calcmode="lin" valueType="num">
                                      <p:cBhvr>
                                        <p:cTn id="85" dur="1000" fill="hold"/>
                                        <p:tgtEl>
                                          <p:spTgt spid="553"/>
                                        </p:tgtEl>
                                        <p:attrNameLst>
                                          <p:attrName>ppt_x</p:attrName>
                                        </p:attrNameLst>
                                      </p:cBhvr>
                                      <p:tavLst>
                                        <p:tav tm="0">
                                          <p:val>
                                            <p:strVal val="#ppt_x"/>
                                          </p:val>
                                        </p:tav>
                                        <p:tav tm="100000">
                                          <p:val>
                                            <p:strVal val="#ppt_x"/>
                                          </p:val>
                                        </p:tav>
                                      </p:tavLst>
                                    </p:anim>
                                    <p:anim calcmode="lin" valueType="num">
                                      <p:cBhvr>
                                        <p:cTn id="86" dur="1000" fill="hold"/>
                                        <p:tgtEl>
                                          <p:spTgt spid="5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6"/>
      <p:bldP build="whole" bldLvl="1" animBg="1" rev="0" advAuto="0" spid="538" grpId="4"/>
      <p:bldP build="whole" bldLvl="1" animBg="1" rev="0" advAuto="0" spid="551" grpId="13"/>
      <p:bldP build="whole" bldLvl="1" animBg="1" rev="0" advAuto="0" spid="539" grpId="7"/>
      <p:bldP build="whole" bldLvl="1" animBg="1" rev="0" advAuto="0" spid="532" grpId="2"/>
      <p:bldP build="whole" bldLvl="1" animBg="1" rev="0" advAuto="0" spid="542" grpId="10"/>
      <p:bldP build="whole" bldLvl="1" animBg="1" rev="0" advAuto="0" spid="535" grpId="3"/>
      <p:bldP build="whole" bldLvl="1" animBg="1" rev="0" advAuto="0" spid="547" grpId="12"/>
      <p:bldP build="whole" bldLvl="1" animBg="1" rev="0" advAuto="0" spid="545" grpId="5"/>
      <p:bldP build="whole" bldLvl="1" animBg="1" rev="0" advAuto="0" spid="528" grpId="1"/>
      <p:bldP build="whole" bldLvl="1" animBg="1" rev="0" advAuto="0" spid="541" grpId="11"/>
      <p:bldP build="whole" bldLvl="1" animBg="1" rev="0" advAuto="0" spid="553" grpId="15"/>
      <p:bldP build="whole" bldLvl="1" animBg="1" rev="0" advAuto="0" spid="540" grpId="9"/>
      <p:bldP build="whole" bldLvl="1" animBg="1" rev="0" advAuto="0" spid="555" grpId="8"/>
      <p:bldP build="whole" bldLvl="1" animBg="1" rev="0" advAuto="0" spid="552" grpId="14"/>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Number Placeholder 1"/>
          <p:cNvSpPr txBox="1"/>
          <p:nvPr>
            <p:ph type="sldNum" sz="quarter" idx="4294967295"/>
          </p:nvPr>
        </p:nvSpPr>
        <p:spPr>
          <a:xfrm>
            <a:off x="11746300" y="58410"/>
            <a:ext cx="258625" cy="248305"/>
          </a:xfrm>
          <a:prstGeom prst="rect">
            <a:avLst/>
          </a:prstGeom>
          <a:extLst>
            <a:ext uri="{C572A759-6A51-4108-AA02-DFA0A04FC94B}">
              <ma14:wrappingTextBoxFlag xmlns:ma14="http://schemas.microsoft.com/office/mac/drawingml/2011/main" val="1"/>
            </a:ext>
          </a:extLst>
        </p:spPr>
        <p:txBody>
          <a:bodyPr lIns="45719" tIns="45719" rIns="45719" bIns="45719"/>
          <a:lstStyle/>
          <a:p>
            <a:pPr/>
            <a:fld id="{86CB4B4D-7CA3-9044-876B-883B54F8677D}" type="slidenum"/>
          </a:p>
        </p:txBody>
      </p:sp>
      <p:pic>
        <p:nvPicPr>
          <p:cNvPr id="558" name="Picture 10" descr="Picture 10"/>
          <p:cNvPicPr>
            <a:picLocks noChangeAspect="1"/>
          </p:cNvPicPr>
          <p:nvPr/>
        </p:nvPicPr>
        <p:blipFill>
          <a:blip r:embed="rId2">
            <a:extLst/>
          </a:blip>
          <a:stretch>
            <a:fillRect/>
          </a:stretch>
        </p:blipFill>
        <p:spPr>
          <a:xfrm>
            <a:off x="0" y="0"/>
            <a:ext cx="12192000" cy="502691"/>
          </a:xfrm>
          <a:prstGeom prst="rect">
            <a:avLst/>
          </a:prstGeom>
          <a:ln w="12700">
            <a:miter lim="400000"/>
          </a:ln>
        </p:spPr>
      </p:pic>
      <p:pic>
        <p:nvPicPr>
          <p:cNvPr id="559" name="Picture 4" descr="Picture 4"/>
          <p:cNvPicPr>
            <a:picLocks noChangeAspect="1"/>
          </p:cNvPicPr>
          <p:nvPr/>
        </p:nvPicPr>
        <p:blipFill>
          <a:blip r:embed="rId3">
            <a:extLst/>
          </a:blip>
          <a:stretch>
            <a:fillRect/>
          </a:stretch>
        </p:blipFill>
        <p:spPr>
          <a:xfrm>
            <a:off x="285844" y="758664"/>
            <a:ext cx="6825037" cy="8968217"/>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562" name="Picture 7"/>
          <p:cNvGrpSpPr/>
          <p:nvPr/>
        </p:nvGrpSpPr>
        <p:grpSpPr>
          <a:xfrm>
            <a:off x="2963117" y="970867"/>
            <a:ext cx="8943039" cy="4045467"/>
            <a:chOff x="0" y="0"/>
            <a:chExt cx="8943037" cy="4045465"/>
          </a:xfrm>
        </p:grpSpPr>
        <p:sp>
          <p:nvSpPr>
            <p:cNvPr id="560" name="Rectangle"/>
            <p:cNvSpPr/>
            <p:nvPr/>
          </p:nvSpPr>
          <p:spPr>
            <a:xfrm>
              <a:off x="0" y="0"/>
              <a:ext cx="8943038" cy="4045466"/>
            </a:xfrm>
            <a:prstGeom prst="rect">
              <a:avLst/>
            </a:prstGeom>
            <a:gradFill flip="none" rotWithShape="1">
              <a:gsLst>
                <a:gs pos="0">
                  <a:srgbClr val="F6FAFF"/>
                </a:gs>
                <a:gs pos="39000">
                  <a:srgbClr val="D7E8FF"/>
                </a:gs>
                <a:gs pos="43004">
                  <a:srgbClr val="D2E5FF">
                    <a:alpha val="37000"/>
                  </a:srgbClr>
                </a:gs>
                <a:gs pos="49010">
                  <a:srgbClr val="CAE1FF"/>
                </a:gs>
                <a:gs pos="74000">
                  <a:srgbClr val="AACEFF"/>
                </a:gs>
                <a:gs pos="83000">
                  <a:srgbClr val="AACEFF"/>
                </a:gs>
                <a:gs pos="100000">
                  <a:srgbClr val="C6DFFF"/>
                </a:gs>
              </a:gsLst>
              <a:lin ang="5400000" scaled="0"/>
            </a:gradFill>
            <a:ln w="12700" cap="flat">
              <a:noFill/>
              <a:miter lim="400000"/>
            </a:ln>
            <a:effectLst/>
          </p:spPr>
          <p:txBody>
            <a:bodyPr wrap="square" lIns="45718" tIns="45718" rIns="45718" bIns="45718" numCol="1" anchor="ctr">
              <a:noAutofit/>
            </a:bodyPr>
            <a:lstStyle/>
            <a:p>
              <a:pPr/>
            </a:p>
          </p:txBody>
        </p:sp>
        <p:pic>
          <p:nvPicPr>
            <p:cNvPr id="561" name="image134.png" descr="image134.png"/>
            <p:cNvPicPr>
              <a:picLocks noChangeAspect="1"/>
            </p:cNvPicPr>
            <p:nvPr/>
          </p:nvPicPr>
          <p:blipFill>
            <a:blip r:embed="rId4">
              <a:extLst/>
            </a:blip>
            <a:stretch>
              <a:fillRect/>
            </a:stretch>
          </p:blipFill>
          <p:spPr>
            <a:xfrm>
              <a:off x="0" y="0"/>
              <a:ext cx="8943038" cy="4045466"/>
            </a:xfrm>
            <a:prstGeom prst="rect">
              <a:avLst/>
            </a:prstGeom>
            <a:ln w="28575" cap="flat">
              <a:solidFill>
                <a:srgbClr val="FF0000"/>
              </a:solidFill>
              <a:prstDash val="solid"/>
              <a:round/>
            </a:ln>
            <a:effectLst>
              <a:outerShdw sx="100000" sy="100000" kx="0" ky="0" algn="b" rotWithShape="0" blurRad="50800" dist="76200" dir="10800000">
                <a:srgbClr val="000000">
                  <a:alpha val="40000"/>
                </a:srgbClr>
              </a:outerShdw>
            </a:effectLst>
          </p:spPr>
        </p:pic>
      </p:grpSp>
      <p:grpSp>
        <p:nvGrpSpPr>
          <p:cNvPr id="565" name="Group 11"/>
          <p:cNvGrpSpPr/>
          <p:nvPr/>
        </p:nvGrpSpPr>
        <p:grpSpPr>
          <a:xfrm>
            <a:off x="7489320" y="5398154"/>
            <a:ext cx="4606057" cy="1286307"/>
            <a:chOff x="0" y="0"/>
            <a:chExt cx="4606055" cy="1286306"/>
          </a:xfrm>
        </p:grpSpPr>
        <p:pic>
          <p:nvPicPr>
            <p:cNvPr id="563" name="Picture 9" descr="Picture 9"/>
            <p:cNvPicPr>
              <a:picLocks noChangeAspect="1"/>
            </p:cNvPicPr>
            <p:nvPr/>
          </p:nvPicPr>
          <p:blipFill>
            <a:blip r:embed="rId5">
              <a:extLst/>
            </a:blip>
            <a:stretch>
              <a:fillRect/>
            </a:stretch>
          </p:blipFill>
          <p:spPr>
            <a:xfrm>
              <a:off x="1" y="-1"/>
              <a:ext cx="4606055" cy="686859"/>
            </a:xfrm>
            <a:prstGeom prst="rect">
              <a:avLst/>
            </a:prstGeom>
            <a:ln w="12700" cap="flat">
              <a:noFill/>
              <a:miter lim="400000"/>
            </a:ln>
            <a:effectLst/>
          </p:spPr>
        </p:pic>
        <p:pic>
          <p:nvPicPr>
            <p:cNvPr id="564" name="Picture 12" descr="Picture 12"/>
            <p:cNvPicPr>
              <a:picLocks noChangeAspect="1"/>
            </p:cNvPicPr>
            <p:nvPr/>
          </p:nvPicPr>
          <p:blipFill>
            <a:blip r:embed="rId6">
              <a:extLst/>
            </a:blip>
            <a:stretch>
              <a:fillRect/>
            </a:stretch>
          </p:blipFill>
          <p:spPr>
            <a:xfrm>
              <a:off x="0" y="686857"/>
              <a:ext cx="4606055" cy="599449"/>
            </a:xfrm>
            <a:prstGeom prst="rect">
              <a:avLst/>
            </a:prstGeom>
            <a:ln w="12700" cap="flat">
              <a:noFill/>
              <a:miter lim="400000"/>
            </a:ln>
            <a:effectLst/>
          </p:spPr>
        </p:pic>
      </p:grpSp>
      <p:grpSp>
        <p:nvGrpSpPr>
          <p:cNvPr id="568" name="Picture 14"/>
          <p:cNvGrpSpPr/>
          <p:nvPr/>
        </p:nvGrpSpPr>
        <p:grpSpPr>
          <a:xfrm>
            <a:off x="-3" y="0"/>
            <a:ext cx="12192001" cy="502691"/>
            <a:chOff x="-1" y="0"/>
            <a:chExt cx="12192000" cy="502690"/>
          </a:xfrm>
        </p:grpSpPr>
        <p:sp>
          <p:nvSpPr>
            <p:cNvPr id="566" name="Rectangle"/>
            <p:cNvSpPr/>
            <p:nvPr/>
          </p:nvSpPr>
          <p:spPr>
            <a:xfrm>
              <a:off x="-2" y="0"/>
              <a:ext cx="12192001" cy="502691"/>
            </a:xfrm>
            <a:prstGeom prst="rect">
              <a:avLst/>
            </a:prstGeom>
            <a:gradFill flip="none" rotWithShape="1">
              <a:gsLst>
                <a:gs pos="0">
                  <a:srgbClr val="F6FAFF"/>
                </a:gs>
                <a:gs pos="39000">
                  <a:srgbClr val="D7E8FF"/>
                </a:gs>
                <a:gs pos="49010">
                  <a:srgbClr val="CAE1FF"/>
                </a:gs>
                <a:gs pos="74000">
                  <a:srgbClr val="AACEFF"/>
                </a:gs>
                <a:gs pos="83000">
                  <a:srgbClr val="AACEFF"/>
                </a:gs>
                <a:gs pos="100000">
                  <a:srgbClr val="C6DFFF"/>
                </a:gs>
              </a:gsLst>
              <a:lin ang="5400000" scaled="0"/>
            </a:gradFill>
            <a:ln w="12700" cap="flat">
              <a:noFill/>
              <a:miter lim="400000"/>
            </a:ln>
            <a:effectLst/>
          </p:spPr>
          <p:txBody>
            <a:bodyPr wrap="square" lIns="45718" tIns="45718" rIns="45718" bIns="45718" numCol="1" anchor="ctr">
              <a:noAutofit/>
            </a:bodyPr>
            <a:lstStyle/>
            <a:p>
              <a:pPr/>
            </a:p>
          </p:txBody>
        </p:sp>
        <p:pic>
          <p:nvPicPr>
            <p:cNvPr id="567" name="image130.png" descr="image130.png"/>
            <p:cNvPicPr>
              <a:picLocks noChangeAspect="1"/>
            </p:cNvPicPr>
            <p:nvPr/>
          </p:nvPicPr>
          <p:blipFill>
            <a:blip r:embed="rId7">
              <a:extLst/>
            </a:blip>
            <a:stretch>
              <a:fillRect/>
            </a:stretch>
          </p:blipFill>
          <p:spPr>
            <a:xfrm>
              <a:off x="-2" y="0"/>
              <a:ext cx="12192001" cy="502691"/>
            </a:xfrm>
            <a:prstGeom prst="rect">
              <a:avLst/>
            </a:prstGeom>
            <a:ln w="12700" cap="flat">
              <a:noFill/>
              <a:miter lim="400000"/>
            </a:ln>
            <a:effectLst/>
          </p:spPr>
        </p:pic>
      </p:grpSp>
      <p:pic>
        <p:nvPicPr>
          <p:cNvPr id="569" name="Picture 3" descr="Picture 3"/>
          <p:cNvPicPr>
            <a:picLocks noChangeAspect="1"/>
          </p:cNvPicPr>
          <p:nvPr/>
        </p:nvPicPr>
        <p:blipFill>
          <a:blip r:embed="rId8">
            <a:extLst/>
          </a:blip>
          <a:srcRect l="2345" t="20722" r="1534" b="23522"/>
          <a:stretch>
            <a:fillRect/>
          </a:stretch>
        </p:blipFill>
        <p:spPr>
          <a:xfrm>
            <a:off x="96624" y="6179234"/>
            <a:ext cx="7213602" cy="422792"/>
          </a:xfrm>
          <a:prstGeom prst="rect">
            <a:avLst/>
          </a:prstGeom>
          <a:ln w="25400">
            <a:solidFill>
              <a:srgbClr val="FF0000"/>
            </a:solidFill>
          </a:ln>
          <a:effectLst>
            <a:outerShdw sx="100000" sy="100000" kx="0" ky="0" algn="b" rotWithShape="0" blurRad="50800" dist="38100" dir="108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62"/>
                                        </p:tgtEl>
                                        <p:attrNameLst>
                                          <p:attrName>style.visibility</p:attrName>
                                        </p:attrNameLst>
                                      </p:cBhvr>
                                      <p:to>
                                        <p:strVal val="visible"/>
                                      </p:to>
                                    </p:set>
                                    <p:anim calcmode="lin" valueType="num">
                                      <p:cBhvr>
                                        <p:cTn id="7" dur="1000" fill="hold"/>
                                        <p:tgtEl>
                                          <p:spTgt spid="562"/>
                                        </p:tgtEl>
                                        <p:attrNameLst>
                                          <p:attrName>ppt_x</p:attrName>
                                        </p:attrNameLst>
                                      </p:cBhvr>
                                      <p:tavLst>
                                        <p:tav tm="0">
                                          <p:val>
                                            <p:strVal val="#ppt_x"/>
                                          </p:val>
                                        </p:tav>
                                        <p:tav tm="100000">
                                          <p:val>
                                            <p:strVal val="#ppt_x"/>
                                          </p:val>
                                        </p:tav>
                                      </p:tavLst>
                                    </p:anim>
                                    <p:anim calcmode="lin" valueType="num">
                                      <p:cBhvr>
                                        <p:cTn id="8" dur="1000" fill="hold"/>
                                        <p:tgtEl>
                                          <p:spTgt spid="5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565"/>
                                        </p:tgtEl>
                                        <p:attrNameLst>
                                          <p:attrName>style.visibility</p:attrName>
                                        </p:attrNameLst>
                                      </p:cBhvr>
                                      <p:to>
                                        <p:strVal val="visible"/>
                                      </p:to>
                                    </p:set>
                                    <p:anim calcmode="lin" valueType="num">
                                      <p:cBhvr>
                                        <p:cTn id="13" dur="1000" fill="hold"/>
                                        <p:tgtEl>
                                          <p:spTgt spid="565"/>
                                        </p:tgtEl>
                                        <p:attrNameLst>
                                          <p:attrName>ppt_x</p:attrName>
                                        </p:attrNameLst>
                                      </p:cBhvr>
                                      <p:tavLst>
                                        <p:tav tm="0">
                                          <p:val>
                                            <p:strVal val="#ppt_x"/>
                                          </p:val>
                                        </p:tav>
                                        <p:tav tm="100000">
                                          <p:val>
                                            <p:strVal val="#ppt_x"/>
                                          </p:val>
                                        </p:tav>
                                      </p:tavLst>
                                    </p:anim>
                                    <p:anim calcmode="lin" valueType="num">
                                      <p:cBhvr>
                                        <p:cTn id="14" dur="1000" fill="hold"/>
                                        <p:tgtEl>
                                          <p:spTgt spid="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2" grpId="1"/>
      <p:bldP build="whole" bldLvl="1" animBg="1" rev="0" advAuto="0" spid="565"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1" name="Shape 543"/>
          <p:cNvSpPr/>
          <p:nvPr/>
        </p:nvSpPr>
        <p:spPr>
          <a:xfrm>
            <a:off x="6263387" y="1345133"/>
            <a:ext cx="4146618" cy="3781227"/>
          </a:xfrm>
          <a:prstGeom prst="rect">
            <a:avLst/>
          </a:prstGeom>
          <a:solidFill>
            <a:srgbClr val="D9D9D9"/>
          </a:solidFill>
          <a:ln w="12700">
            <a:miter lim="400000"/>
          </a:ln>
          <a:effectLst>
            <a:outerShdw sx="100000" sy="100000" kx="0" ky="0" algn="b" rotWithShape="0" blurRad="50800" dist="76200" dir="2700000">
              <a:srgbClr val="000000">
                <a:alpha val="40000"/>
              </a:srgbClr>
            </a:outerShdw>
          </a:effectLst>
        </p:spPr>
        <p:txBody>
          <a:bodyPr lIns="45718" tIns="45718" rIns="45718" bIns="45718" anchor="ctr"/>
          <a:lstStyle/>
          <a:p>
            <a:pPr algn="ctr">
              <a:defRPr>
                <a:solidFill>
                  <a:srgbClr val="FFFFFF"/>
                </a:solidFill>
              </a:defRPr>
            </a:pPr>
          </a:p>
        </p:txBody>
      </p:sp>
      <p:sp>
        <p:nvSpPr>
          <p:cNvPr id="572" name="Shape 544"/>
          <p:cNvSpPr/>
          <p:nvPr/>
        </p:nvSpPr>
        <p:spPr>
          <a:xfrm>
            <a:off x="6467842" y="1935239"/>
            <a:ext cx="3737708" cy="2968213"/>
          </a:xfrm>
          <a:prstGeom prst="rect">
            <a:avLst/>
          </a:prstGeom>
          <a:solidFill>
            <a:srgbClr val="FFFFFF"/>
          </a:solidFill>
          <a:ln w="6350">
            <a:solidFill>
              <a:srgbClr val="000000"/>
            </a:solidFill>
            <a:miter/>
          </a:ln>
          <a:effectLst>
            <a:outerShdw sx="100000" sy="100000" kx="0" ky="0" algn="b" rotWithShape="0" blurRad="50800" dist="76200" dir="2700000">
              <a:srgbClr val="000000">
                <a:alpha val="40000"/>
              </a:srgbClr>
            </a:outerShdw>
          </a:effectLst>
        </p:spPr>
        <p:txBody>
          <a:bodyPr lIns="45718" tIns="45718" rIns="45718" bIns="45718" anchor="ctr"/>
          <a:lstStyle/>
          <a:p>
            <a:pPr algn="ctr">
              <a:defRPr>
                <a:solidFill>
                  <a:srgbClr val="FFFFFF"/>
                </a:solidFill>
              </a:defRPr>
            </a:pPr>
          </a:p>
        </p:txBody>
      </p:sp>
      <p:sp>
        <p:nvSpPr>
          <p:cNvPr id="573" name="Shape 545"/>
          <p:cNvSpPr/>
          <p:nvPr/>
        </p:nvSpPr>
        <p:spPr>
          <a:xfrm>
            <a:off x="6467842" y="4650621"/>
            <a:ext cx="3742021" cy="2"/>
          </a:xfrm>
          <a:prstGeom prst="line">
            <a:avLst/>
          </a:prstGeom>
          <a:ln w="15875">
            <a:solidFill>
              <a:srgbClr val="D9D9D9"/>
            </a:solidFill>
            <a:prstDash val="dash"/>
            <a:miter/>
          </a:ln>
        </p:spPr>
        <p:txBody>
          <a:bodyPr lIns="45718" tIns="45718" rIns="45718" bIns="45718"/>
          <a:lstStyle/>
          <a:p>
            <a:pPr/>
          </a:p>
        </p:txBody>
      </p:sp>
      <p:sp>
        <p:nvSpPr>
          <p:cNvPr id="574" name="Shape 546"/>
          <p:cNvSpPr txBox="1"/>
          <p:nvPr/>
        </p:nvSpPr>
        <p:spPr>
          <a:xfrm>
            <a:off x="6263387" y="1345134"/>
            <a:ext cx="4146618" cy="5545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600"/>
            </a:lvl1pPr>
          </a:lstStyle>
          <a:p>
            <a:pPr/>
            <a:r>
              <a:t>Odds ratio of chronic diseases for vaccinated children vs. unvaccinated children </a:t>
            </a:r>
          </a:p>
        </p:txBody>
      </p:sp>
      <p:sp>
        <p:nvSpPr>
          <p:cNvPr id="575" name="Shape 547"/>
          <p:cNvSpPr txBox="1"/>
          <p:nvPr>
            <p:ph type="sldNum" sz="quarter" idx="4294967295"/>
          </p:nvPr>
        </p:nvSpPr>
        <p:spPr>
          <a:xfrm>
            <a:off x="11746302" y="58411"/>
            <a:ext cx="258622"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6" name="Shape 548"/>
          <p:cNvSpPr txBox="1"/>
          <p:nvPr/>
        </p:nvSpPr>
        <p:spPr>
          <a:xfrm>
            <a:off x="258660" y="694427"/>
            <a:ext cx="9476144" cy="53035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sz="2800">
                <a:solidFill>
                  <a:srgbClr val="00FDFF"/>
                </a:solidFill>
                <a:effectLst>
                  <a:outerShdw sx="100000" sy="100000" kx="0" ky="0" algn="b" rotWithShape="0" blurRad="76200" dist="76200" dir="2700000">
                    <a:srgbClr val="000000">
                      <a:alpha val="70000"/>
                    </a:srgbClr>
                  </a:outerShdw>
                </a:effectLst>
                <a:latin typeface="+mj-lt"/>
                <a:ea typeface="+mj-ea"/>
                <a:cs typeface="+mj-cs"/>
                <a:sym typeface="Helvetica"/>
              </a:defRPr>
            </a:pPr>
            <a:r>
              <a:t>Vaccinated vs. Unvaccinated Study</a:t>
            </a:r>
            <a:r>
              <a:rPr b="0">
                <a:solidFill>
                  <a:srgbClr val="FFFFFF"/>
                </a:solidFill>
                <a:latin typeface="+mn-lt"/>
                <a:ea typeface="+mn-ea"/>
                <a:cs typeface="+mn-cs"/>
                <a:sym typeface="Calibri"/>
              </a:rPr>
              <a:t> </a:t>
            </a:r>
            <a:r>
              <a:rPr b="0">
                <a:solidFill>
                  <a:srgbClr val="FFFF00"/>
                </a:solidFill>
                <a:latin typeface="+mn-lt"/>
                <a:ea typeface="+mn-ea"/>
                <a:cs typeface="+mn-cs"/>
                <a:sym typeface="Calibri"/>
              </a:rPr>
              <a:t>(Homeschoolers, 2017)</a:t>
            </a:r>
          </a:p>
        </p:txBody>
      </p:sp>
      <p:sp>
        <p:nvSpPr>
          <p:cNvPr id="577" name="Shape 549"/>
          <p:cNvSpPr/>
          <p:nvPr/>
        </p:nvSpPr>
        <p:spPr>
          <a:xfrm>
            <a:off x="6619091" y="2408197"/>
            <a:ext cx="265291" cy="2495255"/>
          </a:xfrm>
          <a:prstGeom prst="rect">
            <a:avLst/>
          </a:prstGeom>
          <a:solidFill>
            <a:schemeClr val="accent1"/>
          </a:solidFill>
          <a:ln w="12700">
            <a:miter lim="400000"/>
          </a:ln>
        </p:spPr>
        <p:txBody>
          <a:bodyPr lIns="45718" tIns="45718" rIns="45718" bIns="45718" anchor="ctr"/>
          <a:lstStyle/>
          <a:p>
            <a:pPr algn="ctr">
              <a:defRPr>
                <a:solidFill>
                  <a:srgbClr val="FFFFFF"/>
                </a:solidFill>
              </a:defRPr>
            </a:pPr>
          </a:p>
        </p:txBody>
      </p:sp>
      <p:sp>
        <p:nvSpPr>
          <p:cNvPr id="578" name="Shape 550"/>
          <p:cNvSpPr/>
          <p:nvPr/>
        </p:nvSpPr>
        <p:spPr>
          <a:xfrm>
            <a:off x="7144022" y="3949539"/>
            <a:ext cx="265291" cy="953911"/>
          </a:xfrm>
          <a:prstGeom prst="rect">
            <a:avLst/>
          </a:prstGeom>
          <a:solidFill>
            <a:srgbClr val="4274FF"/>
          </a:solidFill>
          <a:ln w="12700">
            <a:miter lim="400000"/>
          </a:ln>
        </p:spPr>
        <p:txBody>
          <a:bodyPr lIns="45718" tIns="45718" rIns="45718" bIns="45718" anchor="ctr"/>
          <a:lstStyle/>
          <a:p>
            <a:pPr algn="ctr">
              <a:defRPr>
                <a:solidFill>
                  <a:srgbClr val="FFFFFF"/>
                </a:solidFill>
              </a:defRPr>
            </a:pPr>
          </a:p>
        </p:txBody>
      </p:sp>
      <p:sp>
        <p:nvSpPr>
          <p:cNvPr id="579" name="Shape 551"/>
          <p:cNvSpPr/>
          <p:nvPr/>
        </p:nvSpPr>
        <p:spPr>
          <a:xfrm>
            <a:off x="7652022" y="3836651"/>
            <a:ext cx="265291" cy="1066801"/>
          </a:xfrm>
          <a:prstGeom prst="rect">
            <a:avLst/>
          </a:prstGeom>
          <a:solidFill>
            <a:srgbClr val="4255FF"/>
          </a:solidFill>
          <a:ln w="12700">
            <a:miter lim="400000"/>
          </a:ln>
        </p:spPr>
        <p:txBody>
          <a:bodyPr lIns="45718" tIns="45718" rIns="45718" bIns="45718" anchor="ctr"/>
          <a:lstStyle/>
          <a:p>
            <a:pPr algn="ctr">
              <a:defRPr>
                <a:solidFill>
                  <a:srgbClr val="FFFFFF"/>
                </a:solidFill>
              </a:defRPr>
            </a:pPr>
          </a:p>
        </p:txBody>
      </p:sp>
      <p:sp>
        <p:nvSpPr>
          <p:cNvPr id="580" name="Shape 552"/>
          <p:cNvSpPr/>
          <p:nvPr/>
        </p:nvSpPr>
        <p:spPr>
          <a:xfrm>
            <a:off x="8154379" y="3836651"/>
            <a:ext cx="265291" cy="1066801"/>
          </a:xfrm>
          <a:prstGeom prst="rect">
            <a:avLst/>
          </a:prstGeom>
          <a:solidFill>
            <a:srgbClr val="4E42FF"/>
          </a:solidFill>
          <a:ln w="12700">
            <a:miter lim="400000"/>
          </a:ln>
        </p:spPr>
        <p:txBody>
          <a:bodyPr lIns="45718" tIns="45718" rIns="45718" bIns="45718" anchor="ctr"/>
          <a:lstStyle/>
          <a:p>
            <a:pPr algn="ctr">
              <a:defRPr>
                <a:solidFill>
                  <a:srgbClr val="FFFFFF"/>
                </a:solidFill>
              </a:defRPr>
            </a:pPr>
          </a:p>
        </p:txBody>
      </p:sp>
      <p:sp>
        <p:nvSpPr>
          <p:cNvPr id="581" name="Shape 553"/>
          <p:cNvSpPr/>
          <p:nvPr/>
        </p:nvSpPr>
        <p:spPr>
          <a:xfrm>
            <a:off x="8662379" y="4164029"/>
            <a:ext cx="265291" cy="739423"/>
          </a:xfrm>
          <a:prstGeom prst="rect">
            <a:avLst/>
          </a:prstGeom>
          <a:solidFill>
            <a:srgbClr val="6E42FF"/>
          </a:solidFill>
          <a:ln w="12700">
            <a:miter lim="400000"/>
          </a:ln>
        </p:spPr>
        <p:txBody>
          <a:bodyPr lIns="45718" tIns="45718" rIns="45718" bIns="45718" anchor="ctr"/>
          <a:lstStyle/>
          <a:p>
            <a:pPr algn="ctr">
              <a:defRPr>
                <a:solidFill>
                  <a:srgbClr val="FFFFFF"/>
                </a:solidFill>
              </a:defRPr>
            </a:pPr>
          </a:p>
        </p:txBody>
      </p:sp>
      <p:sp>
        <p:nvSpPr>
          <p:cNvPr id="582" name="Shape 554"/>
          <p:cNvSpPr/>
          <p:nvPr/>
        </p:nvSpPr>
        <p:spPr>
          <a:xfrm>
            <a:off x="9181669" y="3593941"/>
            <a:ext cx="265291" cy="1309512"/>
          </a:xfrm>
          <a:prstGeom prst="rect">
            <a:avLst/>
          </a:prstGeom>
          <a:solidFill>
            <a:srgbClr val="8E42FF"/>
          </a:solidFill>
          <a:ln w="12700">
            <a:miter lim="400000"/>
          </a:ln>
        </p:spPr>
        <p:txBody>
          <a:bodyPr lIns="45718" tIns="45718" rIns="45718" bIns="45718" anchor="ctr"/>
          <a:lstStyle/>
          <a:p>
            <a:pPr algn="ctr">
              <a:defRPr>
                <a:solidFill>
                  <a:srgbClr val="FFFFFF"/>
                </a:solidFill>
              </a:defRPr>
            </a:pPr>
          </a:p>
        </p:txBody>
      </p:sp>
      <p:sp>
        <p:nvSpPr>
          <p:cNvPr id="583" name="Shape 555"/>
          <p:cNvSpPr/>
          <p:nvPr/>
        </p:nvSpPr>
        <p:spPr>
          <a:xfrm>
            <a:off x="9689669" y="3949539"/>
            <a:ext cx="265291" cy="953914"/>
          </a:xfrm>
          <a:prstGeom prst="rect">
            <a:avLst/>
          </a:prstGeom>
          <a:solidFill>
            <a:srgbClr val="AD42FF"/>
          </a:solidFill>
          <a:ln w="12700">
            <a:miter lim="400000"/>
          </a:ln>
        </p:spPr>
        <p:txBody>
          <a:bodyPr lIns="45718" tIns="45718" rIns="45718" bIns="45718" anchor="ctr"/>
          <a:lstStyle/>
          <a:p>
            <a:pPr algn="ctr">
              <a:defRPr>
                <a:solidFill>
                  <a:srgbClr val="FFFFFF"/>
                </a:solidFill>
              </a:defRPr>
            </a:pPr>
          </a:p>
        </p:txBody>
      </p:sp>
      <p:sp>
        <p:nvSpPr>
          <p:cNvPr id="584" name="Shape 556"/>
          <p:cNvSpPr txBox="1"/>
          <p:nvPr/>
        </p:nvSpPr>
        <p:spPr>
          <a:xfrm>
            <a:off x="6494282" y="1985166"/>
            <a:ext cx="514905" cy="3936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Rhinitis</a:t>
            </a:r>
          </a:p>
          <a:p>
            <a:pPr algn="ctr">
              <a:defRPr sz="1000">
                <a:effectLst>
                  <a:outerShdw sx="100000" sy="100000" kx="0" ky="0" algn="b" rotWithShape="0" blurRad="50800" dist="76200" dir="2700000">
                    <a:srgbClr val="000000">
                      <a:alpha val="40000"/>
                    </a:srgbClr>
                  </a:outerShdw>
                </a:effectLst>
              </a:defRPr>
            </a:pPr>
            <a:r>
              <a:t>30</a:t>
            </a:r>
          </a:p>
        </p:txBody>
      </p:sp>
      <p:sp>
        <p:nvSpPr>
          <p:cNvPr id="585" name="Shape 557"/>
          <p:cNvSpPr txBox="1"/>
          <p:nvPr/>
        </p:nvSpPr>
        <p:spPr>
          <a:xfrm>
            <a:off x="7021571" y="3536275"/>
            <a:ext cx="487619" cy="3936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Allergy</a:t>
            </a:r>
          </a:p>
          <a:p>
            <a:pPr algn="ctr">
              <a:defRPr sz="1000">
                <a:effectLst>
                  <a:outerShdw sx="100000" sy="100000" kx="0" ky="0" algn="b" rotWithShape="0" blurRad="50800" dist="76200" dir="2700000">
                    <a:srgbClr val="000000">
                      <a:alpha val="40000"/>
                    </a:srgbClr>
                  </a:outerShdw>
                </a:effectLst>
              </a:defRPr>
            </a:pPr>
            <a:r>
              <a:t>3.9</a:t>
            </a:r>
          </a:p>
        </p:txBody>
      </p:sp>
      <p:sp>
        <p:nvSpPr>
          <p:cNvPr id="586" name="Shape 558"/>
          <p:cNvSpPr txBox="1"/>
          <p:nvPr/>
        </p:nvSpPr>
        <p:spPr>
          <a:xfrm>
            <a:off x="7543111" y="3417671"/>
            <a:ext cx="441731" cy="3936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ADHD</a:t>
            </a:r>
          </a:p>
          <a:p>
            <a:pPr algn="ctr">
              <a:defRPr sz="1000">
                <a:effectLst>
                  <a:outerShdw sx="100000" sy="100000" kx="0" ky="0" algn="b" rotWithShape="0" blurRad="50800" dist="76200" dir="2700000">
                    <a:srgbClr val="000000">
                      <a:alpha val="40000"/>
                    </a:srgbClr>
                  </a:outerShdw>
                </a:effectLst>
              </a:defRPr>
            </a:pPr>
            <a:r>
              <a:t>4.2</a:t>
            </a:r>
          </a:p>
        </p:txBody>
      </p:sp>
      <p:sp>
        <p:nvSpPr>
          <p:cNvPr id="587" name="Shape 559"/>
          <p:cNvSpPr txBox="1"/>
          <p:nvPr/>
        </p:nvSpPr>
        <p:spPr>
          <a:xfrm>
            <a:off x="8033041" y="3417671"/>
            <a:ext cx="495867" cy="3936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Autism</a:t>
            </a:r>
          </a:p>
          <a:p>
            <a:pPr algn="ctr">
              <a:defRPr sz="1000">
                <a:effectLst>
                  <a:outerShdw sx="100000" sy="100000" kx="0" ky="0" algn="b" rotWithShape="0" blurRad="50800" dist="76200" dir="2700000">
                    <a:srgbClr val="000000">
                      <a:alpha val="40000"/>
                    </a:srgbClr>
                  </a:outerShdw>
                </a:effectLst>
              </a:defRPr>
            </a:pPr>
            <a:r>
              <a:t>4.2</a:t>
            </a:r>
          </a:p>
        </p:txBody>
      </p:sp>
      <p:sp>
        <p:nvSpPr>
          <p:cNvPr id="588" name="Shape 560"/>
          <p:cNvSpPr txBox="1"/>
          <p:nvPr/>
        </p:nvSpPr>
        <p:spPr>
          <a:xfrm>
            <a:off x="8535214" y="3754100"/>
            <a:ext cx="519617" cy="3936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Eczema</a:t>
            </a:r>
          </a:p>
          <a:p>
            <a:pPr algn="ctr">
              <a:defRPr sz="1000">
                <a:effectLst>
                  <a:outerShdw sx="100000" sy="100000" kx="0" ky="0" algn="b" rotWithShape="0" blurRad="50800" dist="76200" dir="2700000">
                    <a:srgbClr val="000000">
                      <a:alpha val="40000"/>
                    </a:srgbClr>
                  </a:outerShdw>
                </a:effectLst>
              </a:defRPr>
            </a:pPr>
            <a:r>
              <a:t>2.9</a:t>
            </a:r>
          </a:p>
        </p:txBody>
      </p:sp>
      <p:sp>
        <p:nvSpPr>
          <p:cNvPr id="589" name="Shape 561"/>
          <p:cNvSpPr txBox="1"/>
          <p:nvPr/>
        </p:nvSpPr>
        <p:spPr>
          <a:xfrm>
            <a:off x="9011902" y="3007316"/>
            <a:ext cx="604822" cy="5587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Learning</a:t>
            </a:r>
          </a:p>
          <a:p>
            <a:pPr algn="ctr">
              <a:defRPr sz="1000">
                <a:effectLst>
                  <a:outerShdw sx="100000" sy="100000" kx="0" ky="0" algn="b" rotWithShape="0" blurRad="50800" dist="76200" dir="2700000">
                    <a:srgbClr val="000000">
                      <a:alpha val="40000"/>
                    </a:srgbClr>
                  </a:outerShdw>
                </a:effectLst>
              </a:defRPr>
            </a:pPr>
            <a:r>
              <a:t>Disability</a:t>
            </a:r>
          </a:p>
          <a:p>
            <a:pPr algn="ctr">
              <a:defRPr sz="1000">
                <a:effectLst>
                  <a:outerShdw sx="100000" sy="100000" kx="0" ky="0" algn="b" rotWithShape="0" blurRad="50800" dist="76200" dir="2700000">
                    <a:srgbClr val="000000">
                      <a:alpha val="40000"/>
                    </a:srgbClr>
                  </a:outerShdw>
                </a:effectLst>
              </a:defRPr>
            </a:pPr>
            <a:r>
              <a:t>5.2</a:t>
            </a:r>
          </a:p>
        </p:txBody>
      </p:sp>
      <p:sp>
        <p:nvSpPr>
          <p:cNvPr id="590" name="Shape 562"/>
          <p:cNvSpPr txBox="1"/>
          <p:nvPr/>
        </p:nvSpPr>
        <p:spPr>
          <a:xfrm>
            <a:off x="9475811" y="3369055"/>
            <a:ext cx="662245" cy="55870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1000">
                <a:effectLst>
                  <a:outerShdw sx="100000" sy="100000" kx="0" ky="0" algn="b" rotWithShape="0" blurRad="50800" dist="76200" dir="2700000">
                    <a:srgbClr val="000000">
                      <a:alpha val="40000"/>
                    </a:srgbClr>
                  </a:outerShdw>
                </a:effectLst>
              </a:defRPr>
            </a:pPr>
            <a:r>
              <a:t>Neurodev.</a:t>
            </a:r>
          </a:p>
          <a:p>
            <a:pPr algn="ctr">
              <a:defRPr sz="1000">
                <a:effectLst>
                  <a:outerShdw sx="100000" sy="100000" kx="0" ky="0" algn="b" rotWithShape="0" blurRad="50800" dist="76200" dir="2700000">
                    <a:srgbClr val="000000">
                      <a:alpha val="40000"/>
                    </a:srgbClr>
                  </a:outerShdw>
                </a:effectLst>
              </a:defRPr>
            </a:pPr>
            <a:r>
              <a:t>Disorder</a:t>
            </a:r>
          </a:p>
          <a:p>
            <a:pPr algn="ctr">
              <a:defRPr sz="1000">
                <a:effectLst>
                  <a:outerShdw sx="100000" sy="100000" kx="0" ky="0" algn="b" rotWithShape="0" blurRad="50800" dist="76200" dir="2700000">
                    <a:srgbClr val="000000">
                      <a:alpha val="40000"/>
                    </a:srgbClr>
                  </a:outerShdw>
                </a:effectLst>
              </a:defRPr>
            </a:pPr>
            <a:r>
              <a:t>3.7</a:t>
            </a:r>
          </a:p>
        </p:txBody>
      </p:sp>
      <p:pic>
        <p:nvPicPr>
          <p:cNvPr id="591" name="image76.png" descr="image76.png"/>
          <p:cNvPicPr>
            <a:picLocks noChangeAspect="1"/>
          </p:cNvPicPr>
          <p:nvPr/>
        </p:nvPicPr>
        <p:blipFill>
          <a:blip r:embed="rId3">
            <a:extLst/>
          </a:blip>
          <a:stretch>
            <a:fillRect/>
          </a:stretch>
        </p:blipFill>
        <p:spPr>
          <a:xfrm>
            <a:off x="941832" y="1277338"/>
            <a:ext cx="3726842" cy="5189452"/>
          </a:xfrm>
          <a:prstGeom prst="rect">
            <a:avLst/>
          </a:prstGeom>
          <a:ln w="12700">
            <a:miter lim="400000"/>
          </a:ln>
          <a:effectLst>
            <a:outerShdw sx="100000" sy="100000" kx="0" ky="0" algn="b" rotWithShape="0" blurRad="76200" dist="38100" dir="2700000">
              <a:srgbClr val="000000">
                <a:alpha val="70000"/>
              </a:srgbClr>
            </a:outerShdw>
          </a:effectLst>
        </p:spPr>
      </p:pic>
      <p:sp>
        <p:nvSpPr>
          <p:cNvPr id="592" name="Shape 564"/>
          <p:cNvSpPr txBox="1"/>
          <p:nvPr/>
        </p:nvSpPr>
        <p:spPr>
          <a:xfrm>
            <a:off x="11449635" y="6480141"/>
            <a:ext cx="699266" cy="28079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r">
              <a:defRPr sz="1400">
                <a:solidFill>
                  <a:srgbClr val="D9D9D9"/>
                </a:solidFill>
              </a:defRPr>
            </a:lvl1pPr>
          </a:lstStyle>
          <a:p>
            <a:pPr/>
            <a:r>
              <a:t>600 kids</a:t>
            </a:r>
          </a:p>
        </p:txBody>
      </p:sp>
      <p:pic>
        <p:nvPicPr>
          <p:cNvPr id="593" name="image77.png" descr="image77.png"/>
          <p:cNvPicPr>
            <a:picLocks noChangeAspect="1"/>
          </p:cNvPicPr>
          <p:nvPr/>
        </p:nvPicPr>
        <p:blipFill>
          <a:blip r:embed="rId4">
            <a:extLst/>
          </a:blip>
          <a:stretch>
            <a:fillRect/>
          </a:stretch>
        </p:blipFill>
        <p:spPr>
          <a:xfrm>
            <a:off x="310059" y="3411380"/>
            <a:ext cx="3352802" cy="444502"/>
          </a:xfrm>
          <a:prstGeom prst="rect">
            <a:avLst/>
          </a:prstGeom>
          <a:ln w="12700">
            <a:miter lim="400000"/>
          </a:ln>
          <a:effectLst>
            <a:outerShdw sx="100000" sy="100000" kx="0" ky="0" algn="b" rotWithShape="0" blurRad="50800" dist="38100" dir="2700000">
              <a:srgbClr val="000000">
                <a:alpha val="40000"/>
              </a:srgbClr>
            </a:outerShdw>
          </a:effectLst>
        </p:spPr>
      </p:pic>
      <p:pic>
        <p:nvPicPr>
          <p:cNvPr id="594" name="image78.tif" descr="image78.tif"/>
          <p:cNvPicPr>
            <a:picLocks noChangeAspect="1"/>
          </p:cNvPicPr>
          <p:nvPr/>
        </p:nvPicPr>
        <p:blipFill>
          <a:blip r:embed="rId5">
            <a:extLst/>
          </a:blip>
          <a:stretch>
            <a:fillRect/>
          </a:stretch>
        </p:blipFill>
        <p:spPr>
          <a:xfrm>
            <a:off x="3528024" y="5535433"/>
            <a:ext cx="5143502" cy="1320802"/>
          </a:xfrm>
          <a:prstGeom prst="rect">
            <a:avLst/>
          </a:prstGeom>
          <a:ln w="12700">
            <a:miter lim="400000"/>
          </a:ln>
          <a:effectLst>
            <a:outerShdw sx="100000" sy="100000" kx="0" ky="0" algn="b" rotWithShape="0" blurRad="76200" dist="38100" dir="270000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577"/>
                                        </p:tgtEl>
                                        <p:attrNameLst>
                                          <p:attrName>style.visibility</p:attrName>
                                        </p:attrNameLst>
                                      </p:cBhvr>
                                      <p:to>
                                        <p:strVal val="visible"/>
                                      </p:to>
                                    </p:set>
                                    <p:animEffect filter="wipe(down)" transition="in">
                                      <p:cBhvr>
                                        <p:cTn id="7" dur="500"/>
                                        <p:tgtEl>
                                          <p:spTgt spid="57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84"/>
                                        </p:tgtEl>
                                        <p:attrNameLst>
                                          <p:attrName>style.visibility</p:attrName>
                                        </p:attrNameLst>
                                      </p:cBhvr>
                                      <p:to>
                                        <p:strVal val="visible"/>
                                      </p:to>
                                    </p:set>
                                    <p:animEffect filter="dissolve" transition="in">
                                      <p:cBhvr>
                                        <p:cTn id="11" dur="500"/>
                                        <p:tgtEl>
                                          <p:spTgt spid="58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2" grpId="3" fill="hold">
                                  <p:stCondLst>
                                    <p:cond delay="0"/>
                                  </p:stCondLst>
                                  <p:iterate type="el" backwards="0">
                                    <p:tmAbs val="0"/>
                                  </p:iterate>
                                  <p:childTnLst>
                                    <p:set>
                                      <p:cBhvr>
                                        <p:cTn id="15" fill="hold"/>
                                        <p:tgtEl>
                                          <p:spTgt spid="578"/>
                                        </p:tgtEl>
                                        <p:attrNameLst>
                                          <p:attrName>style.visibility</p:attrName>
                                        </p:attrNameLst>
                                      </p:cBhvr>
                                      <p:to>
                                        <p:strVal val="visible"/>
                                      </p:to>
                                    </p:set>
                                    <p:animEffect filter="wipe(down)" transition="in">
                                      <p:cBhvr>
                                        <p:cTn id="16" dur="500"/>
                                        <p:tgtEl>
                                          <p:spTgt spid="578"/>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585"/>
                                        </p:tgtEl>
                                        <p:attrNameLst>
                                          <p:attrName>style.visibility</p:attrName>
                                        </p:attrNameLst>
                                      </p:cBhvr>
                                      <p:to>
                                        <p:strVal val="visible"/>
                                      </p:to>
                                    </p:set>
                                    <p:animEffect filter="dissolve" transition="in">
                                      <p:cBhvr>
                                        <p:cTn id="20" dur="500"/>
                                        <p:tgtEl>
                                          <p:spTgt spid="585"/>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2" grpId="5" fill="hold">
                                  <p:stCondLst>
                                    <p:cond delay="0"/>
                                  </p:stCondLst>
                                  <p:iterate type="el" backwards="0">
                                    <p:tmAbs val="0"/>
                                  </p:iterate>
                                  <p:childTnLst>
                                    <p:set>
                                      <p:cBhvr>
                                        <p:cTn id="24" fill="hold"/>
                                        <p:tgtEl>
                                          <p:spTgt spid="579"/>
                                        </p:tgtEl>
                                        <p:attrNameLst>
                                          <p:attrName>style.visibility</p:attrName>
                                        </p:attrNameLst>
                                      </p:cBhvr>
                                      <p:to>
                                        <p:strVal val="visible"/>
                                      </p:to>
                                    </p:set>
                                    <p:animEffect filter="wipe(down)" transition="in">
                                      <p:cBhvr>
                                        <p:cTn id="25" dur="500"/>
                                        <p:tgtEl>
                                          <p:spTgt spid="579"/>
                                        </p:tgtEl>
                                      </p:cBhvr>
                                    </p:animEffect>
                                  </p:childTnLst>
                                </p:cTn>
                              </p:par>
                            </p:childTnLst>
                          </p:cTn>
                        </p:par>
                        <p:par>
                          <p:cTn id="26" fill="hold">
                            <p:stCondLst>
                              <p:cond delay="500"/>
                            </p:stCondLst>
                            <p:childTnLst>
                              <p:par>
                                <p:cTn id="27" presetClass="entr" nodeType="afterEffect" presetID="9" grpId="6" fill="hold">
                                  <p:stCondLst>
                                    <p:cond delay="0"/>
                                  </p:stCondLst>
                                  <p:iterate type="el" backwards="0">
                                    <p:tmAbs val="0"/>
                                  </p:iterate>
                                  <p:childTnLst>
                                    <p:set>
                                      <p:cBhvr>
                                        <p:cTn id="28" fill="hold"/>
                                        <p:tgtEl>
                                          <p:spTgt spid="586"/>
                                        </p:tgtEl>
                                        <p:attrNameLst>
                                          <p:attrName>style.visibility</p:attrName>
                                        </p:attrNameLst>
                                      </p:cBhvr>
                                      <p:to>
                                        <p:strVal val="visible"/>
                                      </p:to>
                                    </p:set>
                                    <p:animEffect filter="dissolve" transition="in">
                                      <p:cBhvr>
                                        <p:cTn id="29" dur="500"/>
                                        <p:tgtEl>
                                          <p:spTgt spid="586"/>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2" grpId="7" fill="hold">
                                  <p:stCondLst>
                                    <p:cond delay="0"/>
                                  </p:stCondLst>
                                  <p:iterate type="el" backwards="0">
                                    <p:tmAbs val="0"/>
                                  </p:iterate>
                                  <p:childTnLst>
                                    <p:set>
                                      <p:cBhvr>
                                        <p:cTn id="33" fill="hold"/>
                                        <p:tgtEl>
                                          <p:spTgt spid="580"/>
                                        </p:tgtEl>
                                        <p:attrNameLst>
                                          <p:attrName>style.visibility</p:attrName>
                                        </p:attrNameLst>
                                      </p:cBhvr>
                                      <p:to>
                                        <p:strVal val="visible"/>
                                      </p:to>
                                    </p:set>
                                    <p:animEffect filter="wipe(down)" transition="in">
                                      <p:cBhvr>
                                        <p:cTn id="34" dur="500"/>
                                        <p:tgtEl>
                                          <p:spTgt spid="580"/>
                                        </p:tgtEl>
                                      </p:cBhvr>
                                    </p:animEffect>
                                  </p:childTnLst>
                                </p:cTn>
                              </p:par>
                            </p:childTnLst>
                          </p:cTn>
                        </p:par>
                        <p:par>
                          <p:cTn id="35" fill="hold">
                            <p:stCondLst>
                              <p:cond delay="500"/>
                            </p:stCondLst>
                            <p:childTnLst>
                              <p:par>
                                <p:cTn id="36" presetClass="entr" nodeType="afterEffect" presetID="9" grpId="8" fill="hold">
                                  <p:stCondLst>
                                    <p:cond delay="0"/>
                                  </p:stCondLst>
                                  <p:iterate type="el" backwards="0">
                                    <p:tmAbs val="0"/>
                                  </p:iterate>
                                  <p:childTnLst>
                                    <p:set>
                                      <p:cBhvr>
                                        <p:cTn id="37" fill="hold"/>
                                        <p:tgtEl>
                                          <p:spTgt spid="587"/>
                                        </p:tgtEl>
                                        <p:attrNameLst>
                                          <p:attrName>style.visibility</p:attrName>
                                        </p:attrNameLst>
                                      </p:cBhvr>
                                      <p:to>
                                        <p:strVal val="visible"/>
                                      </p:to>
                                    </p:set>
                                    <p:animEffect filter="dissolve" transition="in">
                                      <p:cBhvr>
                                        <p:cTn id="38" dur="500"/>
                                        <p:tgtEl>
                                          <p:spTgt spid="587"/>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2" grpId="9" fill="hold">
                                  <p:stCondLst>
                                    <p:cond delay="0"/>
                                  </p:stCondLst>
                                  <p:iterate type="el" backwards="0">
                                    <p:tmAbs val="0"/>
                                  </p:iterate>
                                  <p:childTnLst>
                                    <p:set>
                                      <p:cBhvr>
                                        <p:cTn id="42" fill="hold"/>
                                        <p:tgtEl>
                                          <p:spTgt spid="581"/>
                                        </p:tgtEl>
                                        <p:attrNameLst>
                                          <p:attrName>style.visibility</p:attrName>
                                        </p:attrNameLst>
                                      </p:cBhvr>
                                      <p:to>
                                        <p:strVal val="visible"/>
                                      </p:to>
                                    </p:set>
                                    <p:animEffect filter="wipe(down)" transition="in">
                                      <p:cBhvr>
                                        <p:cTn id="43" dur="500"/>
                                        <p:tgtEl>
                                          <p:spTgt spid="581"/>
                                        </p:tgtEl>
                                      </p:cBhvr>
                                    </p:animEffect>
                                  </p:childTnLst>
                                </p:cTn>
                              </p:par>
                            </p:childTnLst>
                          </p:cTn>
                        </p:par>
                        <p:par>
                          <p:cTn id="44" fill="hold">
                            <p:stCondLst>
                              <p:cond delay="500"/>
                            </p:stCondLst>
                            <p:childTnLst>
                              <p:par>
                                <p:cTn id="45" presetClass="entr" nodeType="afterEffect" presetID="9" grpId="10" fill="hold">
                                  <p:stCondLst>
                                    <p:cond delay="0"/>
                                  </p:stCondLst>
                                  <p:iterate type="el" backwards="0">
                                    <p:tmAbs val="0"/>
                                  </p:iterate>
                                  <p:childTnLst>
                                    <p:set>
                                      <p:cBhvr>
                                        <p:cTn id="46" fill="hold"/>
                                        <p:tgtEl>
                                          <p:spTgt spid="588"/>
                                        </p:tgtEl>
                                        <p:attrNameLst>
                                          <p:attrName>style.visibility</p:attrName>
                                        </p:attrNameLst>
                                      </p:cBhvr>
                                      <p:to>
                                        <p:strVal val="visible"/>
                                      </p:to>
                                    </p:set>
                                    <p:animEffect filter="dissolve" transition="in">
                                      <p:cBhvr>
                                        <p:cTn id="47" dur="500"/>
                                        <p:tgtEl>
                                          <p:spTgt spid="588"/>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Subtype="4" presetID="22" grpId="11" fill="hold">
                                  <p:stCondLst>
                                    <p:cond delay="0"/>
                                  </p:stCondLst>
                                  <p:iterate type="el" backwards="0">
                                    <p:tmAbs val="0"/>
                                  </p:iterate>
                                  <p:childTnLst>
                                    <p:set>
                                      <p:cBhvr>
                                        <p:cTn id="51" fill="hold"/>
                                        <p:tgtEl>
                                          <p:spTgt spid="582"/>
                                        </p:tgtEl>
                                        <p:attrNameLst>
                                          <p:attrName>style.visibility</p:attrName>
                                        </p:attrNameLst>
                                      </p:cBhvr>
                                      <p:to>
                                        <p:strVal val="visible"/>
                                      </p:to>
                                    </p:set>
                                    <p:animEffect filter="wipe(down)" transition="in">
                                      <p:cBhvr>
                                        <p:cTn id="52" dur="500"/>
                                        <p:tgtEl>
                                          <p:spTgt spid="582"/>
                                        </p:tgtEl>
                                      </p:cBhvr>
                                    </p:animEffect>
                                  </p:childTnLst>
                                </p:cTn>
                              </p:par>
                            </p:childTnLst>
                          </p:cTn>
                        </p:par>
                        <p:par>
                          <p:cTn id="53" fill="hold">
                            <p:stCondLst>
                              <p:cond delay="500"/>
                            </p:stCondLst>
                            <p:childTnLst>
                              <p:par>
                                <p:cTn id="54" presetClass="entr" nodeType="afterEffect" presetID="9" grpId="12" fill="hold">
                                  <p:stCondLst>
                                    <p:cond delay="0"/>
                                  </p:stCondLst>
                                  <p:iterate type="el" backwards="0">
                                    <p:tmAbs val="0"/>
                                  </p:iterate>
                                  <p:childTnLst>
                                    <p:set>
                                      <p:cBhvr>
                                        <p:cTn id="55" fill="hold"/>
                                        <p:tgtEl>
                                          <p:spTgt spid="589"/>
                                        </p:tgtEl>
                                        <p:attrNameLst>
                                          <p:attrName>style.visibility</p:attrName>
                                        </p:attrNameLst>
                                      </p:cBhvr>
                                      <p:to>
                                        <p:strVal val="visible"/>
                                      </p:to>
                                    </p:set>
                                    <p:animEffect filter="dissolve" transition="in">
                                      <p:cBhvr>
                                        <p:cTn id="56" dur="500"/>
                                        <p:tgtEl>
                                          <p:spTgt spid="589"/>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4" presetID="22" grpId="13" fill="hold">
                                  <p:stCondLst>
                                    <p:cond delay="0"/>
                                  </p:stCondLst>
                                  <p:iterate type="el" backwards="0">
                                    <p:tmAbs val="0"/>
                                  </p:iterate>
                                  <p:childTnLst>
                                    <p:set>
                                      <p:cBhvr>
                                        <p:cTn id="60" fill="hold"/>
                                        <p:tgtEl>
                                          <p:spTgt spid="583"/>
                                        </p:tgtEl>
                                        <p:attrNameLst>
                                          <p:attrName>style.visibility</p:attrName>
                                        </p:attrNameLst>
                                      </p:cBhvr>
                                      <p:to>
                                        <p:strVal val="visible"/>
                                      </p:to>
                                    </p:set>
                                    <p:animEffect filter="wipe(down)" transition="in">
                                      <p:cBhvr>
                                        <p:cTn id="61" dur="500"/>
                                        <p:tgtEl>
                                          <p:spTgt spid="583"/>
                                        </p:tgtEl>
                                      </p:cBhvr>
                                    </p:animEffect>
                                  </p:childTnLst>
                                </p:cTn>
                              </p:par>
                            </p:childTnLst>
                          </p:cTn>
                        </p:par>
                        <p:par>
                          <p:cTn id="62" fill="hold">
                            <p:stCondLst>
                              <p:cond delay="500"/>
                            </p:stCondLst>
                            <p:childTnLst>
                              <p:par>
                                <p:cTn id="63" presetClass="entr" nodeType="afterEffect" presetID="9" grpId="14" fill="hold">
                                  <p:stCondLst>
                                    <p:cond delay="0"/>
                                  </p:stCondLst>
                                  <p:iterate type="el" backwards="0">
                                    <p:tmAbs val="0"/>
                                  </p:iterate>
                                  <p:childTnLst>
                                    <p:set>
                                      <p:cBhvr>
                                        <p:cTn id="64" fill="hold"/>
                                        <p:tgtEl>
                                          <p:spTgt spid="590"/>
                                        </p:tgtEl>
                                        <p:attrNameLst>
                                          <p:attrName>style.visibility</p:attrName>
                                        </p:attrNameLst>
                                      </p:cBhvr>
                                      <p:to>
                                        <p:strVal val="visible"/>
                                      </p:to>
                                    </p:set>
                                    <p:animEffect filter="dissolve" transition="in">
                                      <p:cBhvr>
                                        <p:cTn id="65" dur="500"/>
                                        <p:tgtEl>
                                          <p:spTgt spid="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13"/>
      <p:bldP build="whole" bldLvl="1" animBg="1" rev="0" advAuto="0" spid="582" grpId="11"/>
      <p:bldP build="whole" bldLvl="1" animBg="1" rev="0" advAuto="0" spid="578" grpId="3"/>
      <p:bldP build="whole" bldLvl="1" animBg="1" rev="0" advAuto="0" spid="579" grpId="5"/>
      <p:bldP build="whole" bldLvl="1" animBg="1" rev="0" advAuto="0" spid="580" grpId="7"/>
      <p:bldP build="whole" bldLvl="1" animBg="1" rev="0" advAuto="0" spid="581" grpId="9"/>
      <p:bldP build="whole" bldLvl="1" animBg="1" rev="0" advAuto="0" spid="584" grpId="2"/>
      <p:bldP build="whole" bldLvl="1" animBg="1" rev="0" advAuto="0" spid="585" grpId="4"/>
      <p:bldP build="whole" bldLvl="1" animBg="1" rev="0" advAuto="0" spid="586" grpId="6"/>
      <p:bldP build="whole" bldLvl="1" animBg="1" rev="0" advAuto="0" spid="587" grpId="8"/>
      <p:bldP build="whole" bldLvl="1" animBg="1" rev="0" advAuto="0" spid="588" grpId="10"/>
      <p:bldP build="whole" bldLvl="1" animBg="1" rev="0" advAuto="0" spid="589" grpId="12"/>
      <p:bldP build="whole" bldLvl="1" animBg="1" rev="0" advAuto="0" spid="577" grpId="1"/>
      <p:bldP build="whole" bldLvl="1" animBg="1" rev="0" advAuto="0" spid="590" grpId="14"/>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lide Number"/>
          <p:cNvSpPr txBox="1"/>
          <p:nvPr>
            <p:ph type="sldNum" sz="quarter" idx="4294967295"/>
          </p:nvPr>
        </p:nvSpPr>
        <p:spPr>
          <a:xfrm>
            <a:off x="11746302" y="58411"/>
            <a:ext cx="258621" cy="248301"/>
          </a:xfrm>
          <a:prstGeom prst="rect">
            <a:avLst/>
          </a:prstGeom>
          <a:extLst>
            <a:ext uri="{C572A759-6A51-4108-AA02-DFA0A04FC94B}">
              <ma14:wrappingTextBoxFlag xmlns:ma14="http://schemas.microsoft.com/office/mac/drawingml/2011/main" val="1"/>
            </a:ext>
          </a:extLst>
        </p:spPr>
        <p:txBody>
          <a:bodyPr lIns="45718" tIns="45718" rIns="45718" bIns="45718"/>
          <a:lstStyle/>
          <a:p>
            <a:pPr/>
            <a:fld id="{86CB4B4D-7CA3-9044-876B-883B54F8677D}" type="slidenum"/>
          </a:p>
        </p:txBody>
      </p:sp>
      <p:sp>
        <p:nvSpPr>
          <p:cNvPr id="597" name="For More Information"/>
          <p:cNvSpPr txBox="1"/>
          <p:nvPr/>
        </p:nvSpPr>
        <p:spPr>
          <a:xfrm>
            <a:off x="2640244" y="511380"/>
            <a:ext cx="6933345" cy="12344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3200">
                <a:solidFill>
                  <a:srgbClr val="00FDFF"/>
                </a:solidFill>
                <a:latin typeface="Arial Black"/>
                <a:ea typeface="Arial Black"/>
                <a:cs typeface="Arial Black"/>
                <a:sym typeface="Arial Black"/>
              </a:defRPr>
            </a:pPr>
            <a:r>
              <a:t>For A Copy of This PowerPoint</a:t>
            </a:r>
            <a:endParaRPr sz="2300"/>
          </a:p>
          <a:p>
            <a:pPr>
              <a:defRPr sz="3200">
                <a:solidFill>
                  <a:srgbClr val="00FDFF"/>
                </a:solidFill>
                <a:latin typeface="Arial Black"/>
                <a:ea typeface="Arial Black"/>
                <a:cs typeface="Arial Black"/>
                <a:sym typeface="Arial Black"/>
              </a:defRPr>
            </a:pPr>
            <a:r>
              <a:t>   and supporting documents</a:t>
            </a:r>
          </a:p>
        </p:txBody>
      </p:sp>
      <p:sp>
        <p:nvSpPr>
          <p:cNvPr id="598" name="TEXT: 33 222"/>
          <p:cNvSpPr txBox="1"/>
          <p:nvPr/>
        </p:nvSpPr>
        <p:spPr>
          <a:xfrm>
            <a:off x="3810434" y="1956624"/>
            <a:ext cx="4520761" cy="955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800">
                <a:solidFill>
                  <a:srgbClr val="FFE699"/>
                </a:solidFill>
                <a:latin typeface="Arial Black"/>
                <a:ea typeface="Arial Black"/>
                <a:cs typeface="Arial Black"/>
                <a:sym typeface="Arial Black"/>
              </a:defRPr>
            </a:lvl1pPr>
          </a:lstStyle>
          <a:p>
            <a:pPr/>
            <a:r>
              <a:t>TEXT: 33 222</a:t>
            </a:r>
          </a:p>
        </p:txBody>
      </p:sp>
      <p:sp>
        <p:nvSpPr>
          <p:cNvPr id="599" name="MESSAGE: ICAN"/>
          <p:cNvSpPr txBox="1"/>
          <p:nvPr/>
        </p:nvSpPr>
        <p:spPr>
          <a:xfrm>
            <a:off x="3543534" y="2879379"/>
            <a:ext cx="5060485" cy="878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400">
                <a:solidFill>
                  <a:srgbClr val="FFE699"/>
                </a:solidFill>
                <a:latin typeface="Arial Black"/>
                <a:ea typeface="Arial Black"/>
                <a:cs typeface="Arial Black"/>
                <a:sym typeface="Arial Black"/>
              </a:defRPr>
            </a:lvl1pPr>
          </a:lstStyle>
          <a:p>
            <a:pPr/>
            <a:r>
              <a:t>MESSAGE: ICAN</a:t>
            </a:r>
          </a:p>
        </p:txBody>
      </p:sp>
      <p:sp>
        <p:nvSpPr>
          <p:cNvPr id="600" name="WATCH"/>
          <p:cNvSpPr txBox="1"/>
          <p:nvPr/>
        </p:nvSpPr>
        <p:spPr>
          <a:xfrm>
            <a:off x="5458588" y="3998369"/>
            <a:ext cx="1274819" cy="497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300">
                <a:solidFill>
                  <a:srgbClr val="00FDFF"/>
                </a:solidFill>
                <a:latin typeface="Arial Black"/>
                <a:ea typeface="Arial Black"/>
                <a:cs typeface="Arial Black"/>
                <a:sym typeface="Arial Black"/>
              </a:defRPr>
            </a:lvl1pPr>
          </a:lstStyle>
          <a:p>
            <a:pPr/>
            <a:r>
              <a:t>WATCH</a:t>
            </a:r>
          </a:p>
        </p:txBody>
      </p:sp>
      <p:sp>
        <p:nvSpPr>
          <p:cNvPr id="601" name="The HighWire w/Del Bigtree"/>
          <p:cNvSpPr txBox="1"/>
          <p:nvPr/>
        </p:nvSpPr>
        <p:spPr>
          <a:xfrm>
            <a:off x="3456442" y="4442081"/>
            <a:ext cx="5279114" cy="5740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700">
                <a:solidFill>
                  <a:srgbClr val="FFFC79"/>
                </a:solidFill>
                <a:latin typeface="Arial Black"/>
                <a:ea typeface="Arial Black"/>
                <a:cs typeface="Arial Black"/>
                <a:sym typeface="Arial Black"/>
              </a:defRPr>
            </a:lvl1pPr>
          </a:lstStyle>
          <a:p>
            <a:pPr/>
            <a:r>
              <a:t>The HighWire w/Del Bigtree</a:t>
            </a:r>
          </a:p>
        </p:txBody>
      </p:sp>
      <p:sp>
        <p:nvSpPr>
          <p:cNvPr id="602" name="Thursdays 11am PST"/>
          <p:cNvSpPr txBox="1"/>
          <p:nvPr/>
        </p:nvSpPr>
        <p:spPr>
          <a:xfrm>
            <a:off x="4356655" y="5030294"/>
            <a:ext cx="3478690" cy="497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300">
                <a:solidFill>
                  <a:srgbClr val="00FDFF"/>
                </a:solidFill>
                <a:latin typeface="Arial Black"/>
                <a:ea typeface="Arial Black"/>
                <a:cs typeface="Arial Black"/>
                <a:sym typeface="Arial Black"/>
              </a:defRPr>
            </a:lvl1pPr>
          </a:lstStyle>
          <a:p>
            <a:pPr/>
            <a:r>
              <a:t>Thursdays 11am PST</a:t>
            </a:r>
          </a:p>
        </p:txBody>
      </p:sp>
      <p:pic>
        <p:nvPicPr>
          <p:cNvPr id="603" name="download-2.png" descr="download-2.png"/>
          <p:cNvPicPr>
            <a:picLocks noChangeAspect="1"/>
          </p:cNvPicPr>
          <p:nvPr/>
        </p:nvPicPr>
        <p:blipFill>
          <a:blip r:embed="rId2">
            <a:extLst/>
          </a:blip>
          <a:stretch>
            <a:fillRect/>
          </a:stretch>
        </p:blipFill>
        <p:spPr>
          <a:xfrm>
            <a:off x="3815586" y="5784794"/>
            <a:ext cx="824809" cy="824811"/>
          </a:xfrm>
          <a:prstGeom prst="rect">
            <a:avLst/>
          </a:prstGeom>
          <a:ln w="12700">
            <a:miter lim="400000"/>
          </a:ln>
        </p:spPr>
      </p:pic>
      <p:pic>
        <p:nvPicPr>
          <p:cNvPr id="604" name="download-2.jpg" descr="download-2.jpg"/>
          <p:cNvPicPr>
            <a:picLocks noChangeAspect="1"/>
          </p:cNvPicPr>
          <p:nvPr/>
        </p:nvPicPr>
        <p:blipFill>
          <a:blip r:embed="rId3">
            <a:extLst/>
          </a:blip>
          <a:stretch>
            <a:fillRect/>
          </a:stretch>
        </p:blipFill>
        <p:spPr>
          <a:xfrm>
            <a:off x="5683596" y="5763931"/>
            <a:ext cx="824809" cy="824811"/>
          </a:xfrm>
          <a:prstGeom prst="rect">
            <a:avLst/>
          </a:prstGeom>
          <a:ln w="12700">
            <a:miter lim="400000"/>
          </a:ln>
        </p:spPr>
      </p:pic>
      <p:pic>
        <p:nvPicPr>
          <p:cNvPr id="605" name="download-3.png" descr="download-3.png"/>
          <p:cNvPicPr>
            <a:picLocks noChangeAspect="1"/>
          </p:cNvPicPr>
          <p:nvPr/>
        </p:nvPicPr>
        <p:blipFill>
          <a:blip r:embed="rId4">
            <a:extLst/>
          </a:blip>
          <a:stretch>
            <a:fillRect/>
          </a:stretch>
        </p:blipFill>
        <p:spPr>
          <a:xfrm>
            <a:off x="7574915" y="5784794"/>
            <a:ext cx="1097472" cy="82481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289"/>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7" name="Shape 290"/>
          <p:cNvSpPr txBox="1"/>
          <p:nvPr/>
        </p:nvSpPr>
        <p:spPr>
          <a:xfrm>
            <a:off x="565380" y="4437381"/>
            <a:ext cx="11431533" cy="87655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r>
              <a:t> </a:t>
            </a:r>
            <a:r>
              <a:rPr sz="2800">
                <a:solidFill>
                  <a:srgbClr val="FFFFFF"/>
                </a:solidFill>
              </a:rPr>
              <a:t>knowledge or a system of knowledge covering general truths or the operation</a:t>
            </a:r>
            <a:endParaRPr sz="2800">
              <a:solidFill>
                <a:srgbClr val="FFFFFF"/>
              </a:solidFill>
            </a:endParaRPr>
          </a:p>
          <a:p>
            <a:pPr>
              <a:defRPr sz="2800">
                <a:solidFill>
                  <a:srgbClr val="FFFFFF"/>
                </a:solidFill>
              </a:defRPr>
            </a:pPr>
            <a:r>
              <a:t> of general laws especially as obtained and tested through </a:t>
            </a:r>
            <a:r>
              <a:rPr>
                <a:solidFill>
                  <a:schemeClr val="accent4"/>
                </a:solidFill>
              </a:rPr>
              <a:t>scientific method</a:t>
            </a:r>
          </a:p>
        </p:txBody>
      </p:sp>
      <p:sp>
        <p:nvSpPr>
          <p:cNvPr id="188" name="Shape 291"/>
          <p:cNvSpPr txBox="1"/>
          <p:nvPr/>
        </p:nvSpPr>
        <p:spPr>
          <a:xfrm>
            <a:off x="3242590" y="1864347"/>
            <a:ext cx="5706821" cy="17653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sz="5400">
                <a:solidFill>
                  <a:srgbClr val="FFFFFF"/>
                </a:solidFill>
              </a:defRPr>
            </a:pPr>
            <a:r>
              <a:t>science</a:t>
            </a:r>
          </a:p>
          <a:p>
            <a:pPr algn="ctr">
              <a:defRPr>
                <a:solidFill>
                  <a:srgbClr val="FFFFFF"/>
                </a:solidFill>
              </a:defRPr>
            </a:pPr>
          </a:p>
          <a:p>
            <a:pPr algn="ctr">
              <a:defRPr sz="1900">
                <a:solidFill>
                  <a:srgbClr val="FFFFFF"/>
                </a:solidFill>
              </a:defRPr>
            </a:pPr>
            <a:r>
              <a:t>noun  sci·ence  \ ˈsī-ən(t)s \</a:t>
            </a:r>
          </a:p>
          <a:p>
            <a:pPr algn="ctr">
              <a:defRPr sz="1900">
                <a:solidFill>
                  <a:srgbClr val="FFFFFF"/>
                </a:solidFill>
              </a:defRPr>
            </a:pPr>
            <a:r>
              <a:t>Popularity: Top 1% of lookups |Updated on: 12 May 2018</a:t>
            </a:r>
          </a:p>
        </p:txBody>
      </p:sp>
      <p:pic>
        <p:nvPicPr>
          <p:cNvPr id="189" name="download.png" descr="download.png"/>
          <p:cNvPicPr>
            <a:picLocks noChangeAspect="1"/>
          </p:cNvPicPr>
          <p:nvPr/>
        </p:nvPicPr>
        <p:blipFill>
          <a:blip r:embed="rId2">
            <a:extLst/>
          </a:blip>
          <a:stretch>
            <a:fillRect/>
          </a:stretch>
        </p:blipFill>
        <p:spPr>
          <a:xfrm>
            <a:off x="249932" y="299044"/>
            <a:ext cx="2175917" cy="2175919"/>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1" name="image14.png" descr="image14.png"/>
          <p:cNvPicPr>
            <a:picLocks noChangeAspect="1"/>
          </p:cNvPicPr>
          <p:nvPr/>
        </p:nvPicPr>
        <p:blipFill>
          <a:blip r:embed="rId3">
            <a:extLst/>
          </a:blip>
          <a:stretch>
            <a:fillRect/>
          </a:stretch>
        </p:blipFill>
        <p:spPr>
          <a:xfrm>
            <a:off x="703220" y="868817"/>
            <a:ext cx="4480963" cy="5602494"/>
          </a:xfrm>
          <a:prstGeom prst="rect">
            <a:avLst/>
          </a:prstGeom>
          <a:ln w="12700">
            <a:miter lim="400000"/>
          </a:ln>
          <a:effectLst>
            <a:outerShdw sx="100000" sy="100000" kx="0" ky="0" algn="b" rotWithShape="0" blurRad="50800" dist="76200" dir="2700000">
              <a:srgbClr val="000000">
                <a:alpha val="40000"/>
              </a:srgbClr>
            </a:outerShdw>
          </a:effectLst>
        </p:spPr>
      </p:pic>
      <p:sp>
        <p:nvSpPr>
          <p:cNvPr id="192" name="Shape 184"/>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3" name="image15.tif" descr="image15.tif"/>
          <p:cNvPicPr>
            <a:picLocks noChangeAspect="1"/>
          </p:cNvPicPr>
          <p:nvPr/>
        </p:nvPicPr>
        <p:blipFill>
          <a:blip r:embed="rId4">
            <a:extLst/>
          </a:blip>
          <a:stretch>
            <a:fillRect/>
          </a:stretch>
        </p:blipFill>
        <p:spPr>
          <a:xfrm>
            <a:off x="180314" y="3011508"/>
            <a:ext cx="2598203" cy="352844"/>
          </a:xfrm>
          <a:prstGeom prst="rect">
            <a:avLst/>
          </a:prstGeom>
          <a:ln w="12700">
            <a:miter lim="400000"/>
          </a:ln>
          <a:effectLst>
            <a:outerShdw sx="100000" sy="100000" kx="0" ky="0" algn="b" rotWithShape="0" blurRad="76200" dist="76200" dir="2700000">
              <a:srgbClr val="000000">
                <a:alpha val="70000"/>
              </a:srgbClr>
            </a:outerShdw>
          </a:effectLst>
        </p:spPr>
      </p:pic>
      <p:pic>
        <p:nvPicPr>
          <p:cNvPr id="194" name="image16.tif" descr="image16.tif"/>
          <p:cNvPicPr>
            <a:picLocks noChangeAspect="1"/>
          </p:cNvPicPr>
          <p:nvPr/>
        </p:nvPicPr>
        <p:blipFill>
          <a:blip r:embed="rId5">
            <a:extLst/>
          </a:blip>
          <a:stretch>
            <a:fillRect/>
          </a:stretch>
        </p:blipFill>
        <p:spPr>
          <a:xfrm>
            <a:off x="5315234" y="801099"/>
            <a:ext cx="6236952" cy="3806377"/>
          </a:xfrm>
          <a:prstGeom prst="rect">
            <a:avLst/>
          </a:prstGeom>
          <a:ln w="12700">
            <a:miter lim="400000"/>
          </a:ln>
        </p:spPr>
      </p:pic>
      <p:grpSp>
        <p:nvGrpSpPr>
          <p:cNvPr id="198" name="Group 190"/>
          <p:cNvGrpSpPr/>
          <p:nvPr/>
        </p:nvGrpSpPr>
        <p:grpSpPr>
          <a:xfrm>
            <a:off x="386843" y="4016228"/>
            <a:ext cx="11506203" cy="2618771"/>
            <a:chOff x="0" y="0"/>
            <a:chExt cx="11506201" cy="2618770"/>
          </a:xfrm>
        </p:grpSpPr>
        <p:pic>
          <p:nvPicPr>
            <p:cNvPr id="195" name="image17.tif" descr="image17.tif"/>
            <p:cNvPicPr>
              <a:picLocks noChangeAspect="1"/>
            </p:cNvPicPr>
            <p:nvPr/>
          </p:nvPicPr>
          <p:blipFill>
            <a:blip r:embed="rId6">
              <a:extLst/>
            </a:blip>
            <a:stretch>
              <a:fillRect/>
            </a:stretch>
          </p:blipFill>
          <p:spPr>
            <a:xfrm>
              <a:off x="-1" y="828068"/>
              <a:ext cx="11506203" cy="1790703"/>
            </a:xfrm>
            <a:prstGeom prst="rect">
              <a:avLst/>
            </a:prstGeom>
            <a:ln w="12700" cap="flat">
              <a:noFill/>
              <a:miter lim="400000"/>
            </a:ln>
            <a:effectLst>
              <a:outerShdw sx="100000" sy="100000" kx="0" ky="0" algn="b" rotWithShape="0" blurRad="50800" dist="38100" dir="2700000">
                <a:srgbClr val="000000">
                  <a:alpha val="40000"/>
                </a:srgbClr>
              </a:outerShdw>
            </a:effectLst>
          </p:spPr>
        </p:pic>
        <p:sp>
          <p:nvSpPr>
            <p:cNvPr id="196" name="Shape 188"/>
            <p:cNvSpPr/>
            <p:nvPr/>
          </p:nvSpPr>
          <p:spPr>
            <a:xfrm rot="7972215">
              <a:off x="8844013" y="1173396"/>
              <a:ext cx="2326775" cy="494394"/>
            </a:xfrm>
            <a:prstGeom prst="rightArrow">
              <a:avLst>
                <a:gd name="adj1" fmla="val 34331"/>
                <a:gd name="adj2" fmla="val 91929"/>
              </a:avLst>
            </a:prstGeom>
            <a:solidFill>
              <a:schemeClr val="accent1"/>
            </a:solidFill>
            <a:ln w="12700" cap="flat">
              <a:noFill/>
              <a:miter lim="400000"/>
            </a:ln>
            <a:effectLst>
              <a:outerShdw sx="100000" sy="100000" kx="0" ky="0" algn="b" rotWithShape="0" blurRad="50800" dist="381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197" name="Shape 189"/>
            <p:cNvSpPr txBox="1"/>
            <p:nvPr/>
          </p:nvSpPr>
          <p:spPr>
            <a:xfrm>
              <a:off x="10452533" y="0"/>
              <a:ext cx="782200" cy="57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b="1" sz="3200">
                  <a:solidFill>
                    <a:schemeClr val="accent1"/>
                  </a:solidFill>
                  <a:effectLst>
                    <a:outerShdw sx="100000" sy="100000" kx="0" ky="0" algn="b" rotWithShape="0" blurRad="50800" dist="38100" dir="2700000">
                      <a:srgbClr val="000000">
                        <a:alpha val="40000"/>
                      </a:srgbClr>
                    </a:outerShdw>
                  </a:effectLst>
                  <a:latin typeface="+mj-lt"/>
                  <a:ea typeface="+mj-ea"/>
                  <a:cs typeface="+mj-cs"/>
                  <a:sym typeface="Helvetica"/>
                </a:defRPr>
              </a:lvl1pPr>
            </a:lstStyle>
            <a:p>
              <a:pPr/>
              <a:r>
                <a:t>10x</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8"/>
                                        </p:tgtEl>
                                        <p:attrNameLst>
                                          <p:attrName>style.visibility</p:attrName>
                                        </p:attrNameLst>
                                      </p:cBhvr>
                                      <p:to>
                                        <p:strVal val="visible"/>
                                      </p:to>
                                    </p:set>
                                    <p:animEffect filter="dissolve" transition="in">
                                      <p:cBhvr>
                                        <p:cTn id="7" dur="5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Shape 192"/>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1" name="Shape 193"/>
          <p:cNvSpPr txBox="1"/>
          <p:nvPr/>
        </p:nvSpPr>
        <p:spPr>
          <a:xfrm>
            <a:off x="489222" y="1686173"/>
            <a:ext cx="11213556" cy="2486580"/>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numCol="3" spcCol="17852"/>
          <a:lstStyle/>
          <a:p>
            <a:pPr algn="ctr">
              <a:defRPr sz="1400">
                <a:solidFill>
                  <a:srgbClr val="FFFFFF"/>
                </a:solidFill>
              </a:defRPr>
            </a:pPr>
            <a:r>
              <a:t>Guillain-Barre Syndrome (GBS)</a:t>
            </a:r>
          </a:p>
          <a:p>
            <a:pPr algn="ctr">
              <a:defRPr sz="1400">
                <a:solidFill>
                  <a:srgbClr val="FFFFFF"/>
                </a:solidFill>
              </a:defRPr>
            </a:pPr>
            <a:r>
              <a:t>Transverse Myelitis</a:t>
            </a:r>
          </a:p>
          <a:p>
            <a:pPr algn="ctr">
              <a:defRPr sz="1400">
                <a:solidFill>
                  <a:srgbClr val="FFFFFF"/>
                </a:solidFill>
              </a:defRPr>
            </a:pPr>
            <a:r>
              <a:t>Encephalopathy</a:t>
            </a:r>
          </a:p>
          <a:p>
            <a:pPr algn="ctr">
              <a:defRPr sz="1400">
                <a:solidFill>
                  <a:srgbClr val="FFFFFF"/>
                </a:solidFill>
              </a:defRPr>
            </a:pPr>
            <a:r>
              <a:t>Seizure Disorder</a:t>
            </a:r>
          </a:p>
          <a:p>
            <a:pPr algn="ctr">
              <a:defRPr sz="1400">
                <a:solidFill>
                  <a:srgbClr val="FFFFFF"/>
                </a:solidFill>
              </a:defRPr>
            </a:pPr>
            <a:r>
              <a:t>Death</a:t>
            </a:r>
          </a:p>
          <a:p>
            <a:pPr algn="ctr">
              <a:defRPr sz="1400">
                <a:solidFill>
                  <a:srgbClr val="FFFFFF"/>
                </a:solidFill>
              </a:defRPr>
            </a:pPr>
            <a:r>
              <a:t>Brachial Neuritis</a:t>
            </a:r>
          </a:p>
          <a:p>
            <a:pPr algn="ctr">
              <a:defRPr sz="1400">
                <a:solidFill>
                  <a:srgbClr val="FFFFFF"/>
                </a:solidFill>
              </a:defRPr>
            </a:pPr>
            <a:r>
              <a:t>Acute Disseminated Encephalomyelitis Chronic Inflammatory Demyelinating Polyradiculoneuropathy (CIDP)</a:t>
            </a:r>
          </a:p>
          <a:p>
            <a:pPr algn="ctr">
              <a:defRPr sz="1400">
                <a:solidFill>
                  <a:srgbClr val="FFFFFF"/>
                </a:solidFill>
              </a:defRPr>
            </a:pPr>
            <a:r>
              <a:t>Premature Ovarian Failure</a:t>
            </a:r>
          </a:p>
          <a:p>
            <a:pPr algn="ctr">
              <a:defRPr sz="1400">
                <a:solidFill>
                  <a:srgbClr val="FFFFFF"/>
                </a:solidFill>
              </a:defRPr>
            </a:pPr>
            <a:r>
              <a:t>Bell’s Palsy</a:t>
            </a:r>
          </a:p>
          <a:p>
            <a:pPr algn="ctr">
              <a:defRPr sz="1400">
                <a:solidFill>
                  <a:srgbClr val="FFFFFF"/>
                </a:solidFill>
              </a:defRPr>
            </a:pPr>
            <a:r>
              <a:t>Idiopathic Thrombocytopenic Purpura (ITP)</a:t>
            </a:r>
          </a:p>
          <a:p>
            <a:pPr algn="ctr">
              <a:defRPr sz="1400">
                <a:solidFill>
                  <a:srgbClr val="FFFFFF"/>
                </a:solidFill>
              </a:defRPr>
            </a:pPr>
            <a:r>
              <a:t>Juvenile Diabetes</a:t>
            </a:r>
          </a:p>
          <a:p>
            <a:pPr algn="ctr">
              <a:defRPr sz="1400">
                <a:solidFill>
                  <a:srgbClr val="FFFFFF"/>
                </a:solidFill>
              </a:defRPr>
            </a:pPr>
            <a:r>
              <a:t>Rheumatoid Arthritis</a:t>
            </a:r>
          </a:p>
          <a:p>
            <a:pPr algn="ctr">
              <a:defRPr sz="1400">
                <a:solidFill>
                  <a:srgbClr val="FFFFFF"/>
                </a:solidFill>
              </a:defRPr>
            </a:pPr>
            <a:r>
              <a:t>Multiple Sclerosis (MS)</a:t>
            </a:r>
          </a:p>
          <a:p>
            <a:pPr algn="ctr">
              <a:defRPr sz="1400">
                <a:solidFill>
                  <a:srgbClr val="FFFFFF"/>
                </a:solidFill>
              </a:defRPr>
            </a:pPr>
            <a:r>
              <a:t>Fibromyalgia</a:t>
            </a:r>
          </a:p>
          <a:p>
            <a:pPr algn="ctr">
              <a:defRPr sz="1400">
                <a:solidFill>
                  <a:srgbClr val="FFFFFF"/>
                </a:solidFill>
              </a:defRPr>
            </a:pPr>
            <a:r>
              <a:t>Infantile Spasms</a:t>
            </a:r>
          </a:p>
          <a:p>
            <a:pPr algn="ctr">
              <a:defRPr sz="1400">
                <a:solidFill>
                  <a:srgbClr val="FFFFFF"/>
                </a:solidFill>
              </a:defRPr>
            </a:pPr>
            <a:r>
              <a:t>Anaphylaxis</a:t>
            </a:r>
          </a:p>
          <a:p>
            <a:pPr algn="ctr">
              <a:defRPr sz="1400">
                <a:solidFill>
                  <a:srgbClr val="FFFFFF"/>
                </a:solidFill>
              </a:defRPr>
            </a:pPr>
            <a:r>
              <a:t>Ocular Myasthenia Gravis</a:t>
            </a:r>
          </a:p>
          <a:p>
            <a:pPr algn="ctr">
              <a:defRPr sz="1400">
                <a:solidFill>
                  <a:srgbClr val="FFFFFF"/>
                </a:solidFill>
              </a:defRPr>
            </a:pPr>
            <a:r>
              <a:t>Hypoxic Seizure</a:t>
            </a:r>
          </a:p>
          <a:p>
            <a:pPr algn="ctr">
              <a:defRPr sz="1400">
                <a:solidFill>
                  <a:srgbClr val="FFFFFF"/>
                </a:solidFill>
              </a:defRPr>
            </a:pPr>
            <a:r>
              <a:t>Asthma</a:t>
            </a:r>
          </a:p>
          <a:p>
            <a:pPr algn="ctr">
              <a:defRPr sz="1400">
                <a:solidFill>
                  <a:srgbClr val="FFFFFF"/>
                </a:solidFill>
              </a:defRPr>
            </a:pPr>
            <a:r>
              <a:t>Eczema</a:t>
            </a:r>
          </a:p>
          <a:p>
            <a:pPr algn="ctr">
              <a:defRPr sz="1400">
                <a:solidFill>
                  <a:srgbClr val="FFFFFF"/>
                </a:solidFill>
              </a:defRPr>
            </a:pPr>
            <a:r>
              <a:t>Tics</a:t>
            </a:r>
          </a:p>
          <a:p>
            <a:pPr algn="ctr">
              <a:defRPr sz="1400">
                <a:solidFill>
                  <a:srgbClr val="FFFFFF"/>
                </a:solidFill>
              </a:defRPr>
            </a:pPr>
            <a:r>
              <a:t>Tourette Syndrome</a:t>
            </a:r>
          </a:p>
          <a:p>
            <a:pPr algn="ctr">
              <a:defRPr sz="1400">
                <a:solidFill>
                  <a:srgbClr val="FFFFFF"/>
                </a:solidFill>
              </a:defRPr>
            </a:pPr>
            <a:r>
              <a:t>OCD</a:t>
            </a:r>
          </a:p>
          <a:p>
            <a:pPr algn="ctr">
              <a:defRPr sz="1400">
                <a:solidFill>
                  <a:srgbClr val="FFFFFF"/>
                </a:solidFill>
              </a:defRPr>
            </a:pPr>
            <a:r>
              <a:t>ADD</a:t>
            </a:r>
          </a:p>
          <a:p>
            <a:pPr algn="ctr">
              <a:defRPr sz="1400">
                <a:solidFill>
                  <a:srgbClr val="FFFFFF"/>
                </a:solidFill>
              </a:defRPr>
            </a:pPr>
            <a:r>
              <a:t>Speech Delay</a:t>
            </a:r>
          </a:p>
          <a:p>
            <a:pPr algn="ctr">
              <a:defRPr sz="1400">
                <a:solidFill>
                  <a:srgbClr val="FFFFFF"/>
                </a:solidFill>
              </a:defRPr>
            </a:pPr>
            <a:r>
              <a:t>Narcolepsy</a:t>
            </a:r>
          </a:p>
          <a:p>
            <a:pPr algn="ctr">
              <a:defRPr sz="1400">
                <a:solidFill>
                  <a:srgbClr val="FFFFFF"/>
                </a:solidFill>
              </a:defRPr>
            </a:pPr>
            <a:r>
              <a:t>Epilepsy</a:t>
            </a:r>
          </a:p>
          <a:p>
            <a:pPr algn="ctr">
              <a:defRPr sz="1400">
                <a:solidFill>
                  <a:srgbClr val="FFFFFF"/>
                </a:solidFill>
              </a:defRPr>
            </a:pPr>
            <a:r>
              <a:t>Multiple Sclerosis</a:t>
            </a:r>
          </a:p>
          <a:p>
            <a:pPr algn="ctr">
              <a:defRPr sz="1400">
                <a:solidFill>
                  <a:srgbClr val="FFFFFF"/>
                </a:solidFill>
              </a:defRPr>
            </a:pPr>
            <a:r>
              <a:t>Allergies</a:t>
            </a:r>
          </a:p>
        </p:txBody>
      </p:sp>
      <p:sp>
        <p:nvSpPr>
          <p:cNvPr id="202" name="Shape 194"/>
          <p:cNvSpPr txBox="1"/>
          <p:nvPr/>
        </p:nvSpPr>
        <p:spPr>
          <a:xfrm>
            <a:off x="1652654" y="627559"/>
            <a:ext cx="9069358" cy="459739"/>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a:spAutoFit/>
          </a:bodyPr>
          <a:lstStyle>
            <a:lvl1pPr algn="ctr">
              <a:defRPr b="1" sz="2400">
                <a:solidFill>
                  <a:srgbClr val="FFFB00"/>
                </a:solidFill>
                <a:latin typeface="+mj-lt"/>
                <a:ea typeface="+mj-ea"/>
                <a:cs typeface="+mj-cs"/>
                <a:sym typeface="Helvetica"/>
              </a:defRPr>
            </a:lvl1pPr>
          </a:lstStyle>
          <a:p>
            <a:pPr/>
            <a:r>
              <a:t>Short list of Vaccine Adverse Events</a:t>
            </a:r>
          </a:p>
        </p:txBody>
      </p:sp>
      <p:sp>
        <p:nvSpPr>
          <p:cNvPr id="203" name="Shape 195"/>
          <p:cNvSpPr txBox="1"/>
          <p:nvPr/>
        </p:nvSpPr>
        <p:spPr>
          <a:xfrm>
            <a:off x="655584" y="4954910"/>
            <a:ext cx="10829942" cy="1459220"/>
          </a:xfrm>
          <a:prstGeom prst="rect">
            <a:avLst/>
          </a:prstGeom>
          <a:ln w="12700">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numCol="3" spcCol="19155"/>
          <a:lstStyle/>
          <a:p>
            <a:pPr algn="ctr">
              <a:defRPr sz="1400">
                <a:solidFill>
                  <a:srgbClr val="FFFFFF"/>
                </a:solidFill>
              </a:defRPr>
            </a:pPr>
            <a:r>
              <a:t>Autoimmune Diseases</a:t>
            </a:r>
          </a:p>
          <a:p>
            <a:pPr algn="ctr">
              <a:defRPr sz="1400">
                <a:solidFill>
                  <a:srgbClr val="FFFFFF"/>
                </a:solidFill>
              </a:defRPr>
            </a:pPr>
            <a:r>
              <a:t>Allergies</a:t>
            </a:r>
          </a:p>
          <a:p>
            <a:pPr algn="ctr">
              <a:defRPr sz="1400">
                <a:solidFill>
                  <a:srgbClr val="FFFFFF"/>
                </a:solidFill>
              </a:defRPr>
            </a:pPr>
            <a:r>
              <a:t>Asthma</a:t>
            </a:r>
          </a:p>
          <a:p>
            <a:pPr algn="ctr">
              <a:defRPr sz="1400">
                <a:solidFill>
                  <a:srgbClr val="FFFFFF"/>
                </a:solidFill>
              </a:defRPr>
            </a:pPr>
            <a:r>
              <a:t>Eczema</a:t>
            </a:r>
          </a:p>
          <a:p>
            <a:pPr algn="ctr">
              <a:defRPr sz="1400">
                <a:solidFill>
                  <a:srgbClr val="FFFFFF"/>
                </a:solidFill>
              </a:defRPr>
            </a:pPr>
            <a:r>
              <a:t>Juvenile Diabetes</a:t>
            </a:r>
          </a:p>
          <a:p>
            <a:pPr algn="ctr">
              <a:defRPr sz="1400">
                <a:solidFill>
                  <a:srgbClr val="FFFFFF"/>
                </a:solidFill>
              </a:defRPr>
            </a:pPr>
            <a:r>
              <a:t>Rheumatoid Arthritis</a:t>
            </a:r>
          </a:p>
          <a:p>
            <a:pPr algn="ctr">
              <a:defRPr sz="1400">
                <a:solidFill>
                  <a:srgbClr val="FFFFFF"/>
                </a:solidFill>
              </a:defRPr>
            </a:pPr>
            <a:r>
              <a:t>Rhinitis</a:t>
            </a:r>
          </a:p>
          <a:p>
            <a:pPr algn="ctr">
              <a:defRPr sz="1400">
                <a:solidFill>
                  <a:srgbClr val="FFFFFF"/>
                </a:solidFill>
              </a:defRPr>
            </a:pPr>
            <a:r>
              <a:t>Insomnia</a:t>
            </a:r>
          </a:p>
          <a:p>
            <a:pPr algn="ctr">
              <a:defRPr b="1" sz="1400">
                <a:solidFill>
                  <a:srgbClr val="FFE831"/>
                </a:solidFill>
                <a:latin typeface="+mj-lt"/>
                <a:ea typeface="+mj-ea"/>
                <a:cs typeface="+mj-cs"/>
                <a:sym typeface="Helvetica"/>
              </a:defRPr>
            </a:pPr>
            <a:r>
              <a:t>Autism</a:t>
            </a:r>
            <a:r>
              <a:rPr b="0">
                <a:solidFill>
                  <a:srgbClr val="FFFFFF"/>
                </a:solidFill>
                <a:latin typeface="+mn-lt"/>
                <a:ea typeface="+mn-ea"/>
                <a:cs typeface="+mn-cs"/>
                <a:sym typeface="Calibri"/>
              </a:rPr>
              <a:t> </a:t>
            </a:r>
            <a:endParaRPr>
              <a:solidFill>
                <a:srgbClr val="FFFFFF"/>
              </a:solidFill>
            </a:endParaRPr>
          </a:p>
          <a:p>
            <a:pPr algn="ctr">
              <a:defRPr sz="1400">
                <a:solidFill>
                  <a:srgbClr val="FFFFFF"/>
                </a:solidFill>
              </a:defRPr>
            </a:pPr>
            <a:r>
              <a:t>Lupus</a:t>
            </a:r>
          </a:p>
          <a:p>
            <a:pPr algn="ctr">
              <a:defRPr sz="1400">
                <a:solidFill>
                  <a:srgbClr val="FFFFFF"/>
                </a:solidFill>
              </a:defRPr>
            </a:pPr>
            <a:r>
              <a:t>Myelitis</a:t>
            </a:r>
          </a:p>
          <a:p>
            <a:pPr algn="ctr">
              <a:defRPr sz="1400">
                <a:solidFill>
                  <a:srgbClr val="FFFFFF"/>
                </a:solidFill>
              </a:defRPr>
            </a:pPr>
            <a:r>
              <a:t>Optic Neuritis</a:t>
            </a:r>
          </a:p>
          <a:p>
            <a:pPr algn="ctr">
              <a:defRPr sz="1400">
                <a:solidFill>
                  <a:srgbClr val="FFFFFF"/>
                </a:solidFill>
              </a:defRPr>
            </a:pPr>
            <a:r>
              <a:t>SIDS</a:t>
            </a:r>
          </a:p>
          <a:p>
            <a:pPr algn="ctr">
              <a:defRPr sz="1400">
                <a:solidFill>
                  <a:srgbClr val="FFFFFF"/>
                </a:solidFill>
              </a:defRPr>
            </a:pPr>
            <a:r>
              <a:t>Seizure Disorder</a:t>
            </a:r>
          </a:p>
          <a:p>
            <a:pPr algn="ctr">
              <a:defRPr sz="1400">
                <a:solidFill>
                  <a:srgbClr val="FFFFFF"/>
                </a:solidFill>
              </a:defRPr>
            </a:pPr>
            <a:r>
              <a:t>Multiple Sclerosis</a:t>
            </a:r>
          </a:p>
          <a:p>
            <a:pPr algn="ctr">
              <a:defRPr sz="1400">
                <a:solidFill>
                  <a:srgbClr val="FFFFFF"/>
                </a:solidFill>
              </a:defRPr>
            </a:pPr>
            <a:r>
              <a:t>Celiac Disease</a:t>
            </a:r>
          </a:p>
          <a:p>
            <a:pPr algn="ctr">
              <a:defRPr sz="1400">
                <a:solidFill>
                  <a:srgbClr val="FFFFFF"/>
                </a:solidFill>
              </a:defRPr>
            </a:pPr>
            <a:r>
              <a:t>Kawasaki Disease</a:t>
            </a:r>
          </a:p>
          <a:p>
            <a:pPr algn="ctr">
              <a:defRPr sz="1400">
                <a:solidFill>
                  <a:srgbClr val="FFFFFF"/>
                </a:solidFill>
              </a:defRPr>
            </a:pPr>
            <a:r>
              <a:t>Stevens-Johnson Syndrome</a:t>
            </a:r>
          </a:p>
        </p:txBody>
      </p:sp>
      <p:sp>
        <p:nvSpPr>
          <p:cNvPr id="204" name="Shape 196"/>
          <p:cNvSpPr txBox="1"/>
          <p:nvPr/>
        </p:nvSpPr>
        <p:spPr>
          <a:xfrm>
            <a:off x="4709762" y="4408645"/>
            <a:ext cx="2514485"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effectLst>
                  <a:outerShdw sx="100000" sy="100000" kx="0" ky="0" algn="b" rotWithShape="0" blurRad="76200" dist="38100" dir="2700000">
                    <a:srgbClr val="000000">
                      <a:alpha val="70000"/>
                    </a:srgbClr>
                  </a:outerShdw>
                </a:effectLst>
              </a:defRPr>
            </a:lvl1pPr>
          </a:lstStyle>
          <a:p>
            <a:pPr/>
            <a:r>
              <a:t>(Listed on Vaccine Inserts)</a:t>
            </a:r>
          </a:p>
        </p:txBody>
      </p:sp>
      <p:sp>
        <p:nvSpPr>
          <p:cNvPr id="205" name="Shape 197"/>
          <p:cNvSpPr txBox="1"/>
          <p:nvPr/>
        </p:nvSpPr>
        <p:spPr>
          <a:xfrm>
            <a:off x="4775932" y="988485"/>
            <a:ext cx="3079064"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FFFFFF"/>
                </a:solidFill>
                <a:effectLst>
                  <a:outerShdw sx="100000" sy="100000" kx="0" ky="0" algn="b" rotWithShape="0" blurRad="76200" dist="38100" dir="2700000">
                    <a:srgbClr val="000000">
                      <a:alpha val="70000"/>
                    </a:srgbClr>
                  </a:outerShdw>
                </a:effectLst>
              </a:defRPr>
            </a:lvl1pPr>
          </a:lstStyle>
          <a:p>
            <a:pPr/>
            <a:r>
              <a:t>(Compensated in Vaccine Court)</a:t>
            </a:r>
          </a:p>
        </p:txBody>
      </p:sp>
      <p:sp>
        <p:nvSpPr>
          <p:cNvPr id="206" name="Shape 198"/>
          <p:cNvSpPr/>
          <p:nvPr/>
        </p:nvSpPr>
        <p:spPr>
          <a:xfrm>
            <a:off x="2457274" y="4777976"/>
            <a:ext cx="7475458" cy="2"/>
          </a:xfrm>
          <a:prstGeom prst="line">
            <a:avLst/>
          </a:prstGeom>
          <a:ln w="12700">
            <a:solidFill>
              <a:schemeClr val="accent1"/>
            </a:solidFill>
            <a:miter/>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10" name="Group 202"/>
          <p:cNvGrpSpPr/>
          <p:nvPr/>
        </p:nvGrpSpPr>
        <p:grpSpPr>
          <a:xfrm>
            <a:off x="573369" y="1940971"/>
            <a:ext cx="7250880" cy="1367839"/>
            <a:chOff x="-1" y="-1"/>
            <a:chExt cx="7250879" cy="1367837"/>
          </a:xfrm>
        </p:grpSpPr>
        <p:sp>
          <p:nvSpPr>
            <p:cNvPr id="208" name="Shape 200"/>
            <p:cNvSpPr/>
            <p:nvPr/>
          </p:nvSpPr>
          <p:spPr>
            <a:xfrm>
              <a:off x="-2" y="-2"/>
              <a:ext cx="7250880" cy="1367839"/>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09" name="Shape 201"/>
            <p:cNvSpPr txBox="1"/>
            <p:nvPr/>
          </p:nvSpPr>
          <p:spPr>
            <a:xfrm>
              <a:off x="-2" y="517375"/>
              <a:ext cx="7250880"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11" name="Shape 203"/>
          <p:cNvSpPr txBox="1"/>
          <p:nvPr/>
        </p:nvSpPr>
        <p:spPr>
          <a:xfrm>
            <a:off x="759392" y="2090329"/>
            <a:ext cx="6878834" cy="12243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numCol="3" spcCol="171970"/>
          <a:lstStyle/>
          <a:p>
            <a:pPr>
              <a:defRPr sz="2000"/>
            </a:pPr>
            <a:r>
              <a:t>ADD</a:t>
            </a:r>
          </a:p>
          <a:p>
            <a:pPr>
              <a:defRPr sz="2000"/>
            </a:pPr>
            <a:r>
              <a:t>ADHD</a:t>
            </a:r>
          </a:p>
          <a:p>
            <a:pPr>
              <a:defRPr sz="2000"/>
            </a:pPr>
            <a:r>
              <a:t>Autism</a:t>
            </a:r>
          </a:p>
          <a:p>
            <a:pPr>
              <a:defRPr sz="2000"/>
            </a:pPr>
            <a:r>
              <a:t>Hearing Loss</a:t>
            </a:r>
          </a:p>
          <a:p>
            <a:pPr>
              <a:defRPr sz="2000"/>
            </a:pPr>
            <a:r>
              <a:t>Learning Disability</a:t>
            </a:r>
          </a:p>
          <a:p>
            <a:pPr>
              <a:defRPr sz="2000"/>
            </a:pPr>
            <a:r>
              <a:t>Mental Disability</a:t>
            </a:r>
          </a:p>
          <a:p>
            <a:pPr>
              <a:defRPr sz="2000"/>
            </a:pPr>
            <a:r>
              <a:t>      Seizures</a:t>
            </a:r>
          </a:p>
          <a:p>
            <a:pPr>
              <a:defRPr sz="2000"/>
            </a:pPr>
            <a:r>
              <a:t>      Stammering</a:t>
            </a:r>
          </a:p>
          <a:p>
            <a:pPr>
              <a:defRPr sz="2000"/>
            </a:pPr>
            <a:r>
              <a:t>      Stuttering</a:t>
            </a:r>
          </a:p>
        </p:txBody>
      </p:sp>
      <p:grpSp>
        <p:nvGrpSpPr>
          <p:cNvPr id="214" name="Group 206"/>
          <p:cNvGrpSpPr/>
          <p:nvPr/>
        </p:nvGrpSpPr>
        <p:grpSpPr>
          <a:xfrm>
            <a:off x="461859" y="744266"/>
            <a:ext cx="9478078" cy="980117"/>
            <a:chOff x="0" y="0"/>
            <a:chExt cx="9478077" cy="980116"/>
          </a:xfrm>
        </p:grpSpPr>
        <p:sp>
          <p:nvSpPr>
            <p:cNvPr id="212" name="Shape 204"/>
            <p:cNvSpPr txBox="1"/>
            <p:nvPr/>
          </p:nvSpPr>
          <p:spPr>
            <a:xfrm>
              <a:off x="53370" y="0"/>
              <a:ext cx="9069357" cy="392468"/>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400">
                  <a:solidFill>
                    <a:srgbClr val="FFFFFF"/>
                  </a:solidFill>
                </a:defRPr>
              </a:lvl1pPr>
            </a:lstStyle>
            <a:p>
              <a:pPr/>
              <a:r>
                <a:t>According to the CDC:</a:t>
              </a:r>
            </a:p>
          </p:txBody>
        </p:sp>
        <p:sp>
          <p:nvSpPr>
            <p:cNvPr id="213" name="Shape 205"/>
            <p:cNvSpPr txBox="1"/>
            <p:nvPr/>
          </p:nvSpPr>
          <p:spPr>
            <a:xfrm>
              <a:off x="0" y="378495"/>
              <a:ext cx="9478078" cy="601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1 in 6 children </a:t>
              </a:r>
              <a:r>
                <a:rPr>
                  <a:solidFill>
                    <a:srgbClr val="FFFFFF"/>
                  </a:solidFill>
                </a:rPr>
                <a:t>has a developmental disability </a:t>
              </a:r>
            </a:p>
          </p:txBody>
        </p:sp>
      </p:grpSp>
      <p:grpSp>
        <p:nvGrpSpPr>
          <p:cNvPr id="219" name="Group 211"/>
          <p:cNvGrpSpPr/>
          <p:nvPr/>
        </p:nvGrpSpPr>
        <p:grpSpPr>
          <a:xfrm>
            <a:off x="573367" y="4747634"/>
            <a:ext cx="9762285" cy="1720430"/>
            <a:chOff x="-1" y="0"/>
            <a:chExt cx="9762283" cy="1720428"/>
          </a:xfrm>
        </p:grpSpPr>
        <p:grpSp>
          <p:nvGrpSpPr>
            <p:cNvPr id="217" name="Group 209"/>
            <p:cNvGrpSpPr/>
            <p:nvPr/>
          </p:nvGrpSpPr>
          <p:grpSpPr>
            <a:xfrm>
              <a:off x="-2" y="-1"/>
              <a:ext cx="9437901" cy="1571076"/>
              <a:chOff x="-1" y="0"/>
              <a:chExt cx="9437899" cy="1571075"/>
            </a:xfrm>
          </p:grpSpPr>
          <p:sp>
            <p:nvSpPr>
              <p:cNvPr id="215" name="Shape 207"/>
              <p:cNvSpPr/>
              <p:nvPr/>
            </p:nvSpPr>
            <p:spPr>
              <a:xfrm>
                <a:off x="-2" y="-1"/>
                <a:ext cx="9437901" cy="1571077"/>
              </a:xfrm>
              <a:prstGeom prst="rect">
                <a:avLst/>
              </a:prstGeom>
              <a:solidFill>
                <a:srgbClr val="FFFFFF"/>
              </a:solidFill>
              <a:ln w="12700" cap="flat">
                <a:noFill/>
                <a:miter lim="400000"/>
              </a:ln>
              <a:effectLst>
                <a:outerShdw sx="100000" sy="100000" kx="0" ky="0" algn="b" rotWithShape="0" blurRad="50800" dist="76200" dir="2700000">
                  <a:srgbClr val="000000">
                    <a:alpha val="40000"/>
                  </a:srgbClr>
                </a:outerShdw>
              </a:effectLst>
            </p:spPr>
            <p:txBody>
              <a:bodyPr wrap="square" lIns="45718" tIns="45718" rIns="45718" bIns="45718" numCol="1" anchor="ctr">
                <a:noAutofit/>
              </a:bodyPr>
              <a:lstStyle/>
              <a:p>
                <a:pPr algn="ctr">
                  <a:defRPr>
                    <a:solidFill>
                      <a:srgbClr val="FFFFFF"/>
                    </a:solidFill>
                  </a:defRPr>
                </a:pPr>
              </a:p>
            </p:txBody>
          </p:sp>
          <p:sp>
            <p:nvSpPr>
              <p:cNvPr id="216" name="Shape 208"/>
              <p:cNvSpPr txBox="1"/>
              <p:nvPr/>
            </p:nvSpPr>
            <p:spPr>
              <a:xfrm>
                <a:off x="-2" y="618994"/>
                <a:ext cx="9437901" cy="3330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pPr/>
                <a:r>
                  <a:t> </a:t>
                </a:r>
              </a:p>
            </p:txBody>
          </p:sp>
        </p:grpSp>
        <p:sp>
          <p:nvSpPr>
            <p:cNvPr id="218" name="Shape 210"/>
            <p:cNvSpPr txBox="1"/>
            <p:nvPr/>
          </p:nvSpPr>
          <p:spPr>
            <a:xfrm>
              <a:off x="97123" y="149354"/>
              <a:ext cx="9665160" cy="1571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3" spcCol="241628" anchor="t">
              <a:noAutofit/>
            </a:bodyPr>
            <a:lstStyle/>
            <a:p>
              <a:pPr>
                <a:defRPr sz="2000"/>
              </a:pPr>
              <a:r>
                <a:t>Anxiety Problems</a:t>
              </a:r>
            </a:p>
            <a:p>
              <a:pPr>
                <a:defRPr sz="2000"/>
              </a:pPr>
              <a:r>
                <a:t>Asthma</a:t>
              </a:r>
            </a:p>
            <a:p>
              <a:pPr>
                <a:defRPr sz="2000"/>
              </a:pPr>
              <a:r>
                <a:t>Behavioral Problems</a:t>
              </a:r>
            </a:p>
            <a:p>
              <a:pPr>
                <a:defRPr sz="2000"/>
              </a:pPr>
              <a:r>
                <a:t>Bone and Muscle Disorders</a:t>
              </a:r>
            </a:p>
            <a:p>
              <a:pPr>
                <a:defRPr sz="2000"/>
              </a:pPr>
              <a:r>
                <a:t>Chronic Ear Infections</a:t>
              </a:r>
            </a:p>
            <a:p>
              <a:pPr>
                <a:defRPr sz="2000"/>
              </a:pPr>
              <a:r>
                <a:t>Depression</a:t>
              </a:r>
            </a:p>
            <a:p>
              <a:pPr>
                <a:defRPr sz="2000"/>
              </a:pPr>
              <a:r>
                <a:t>Diabetes</a:t>
              </a:r>
            </a:p>
            <a:p>
              <a:pPr>
                <a:defRPr sz="2000"/>
              </a:pPr>
              <a:r>
                <a:t>Digestive Allergies</a:t>
              </a:r>
            </a:p>
            <a:p>
              <a:pPr>
                <a:defRPr sz="2000"/>
              </a:pPr>
              <a:r>
                <a:t>Environmental Allergies</a:t>
              </a:r>
            </a:p>
            <a:p>
              <a:pPr>
                <a:defRPr sz="2000"/>
              </a:pPr>
              <a:r>
                <a:t>Epilepsy</a:t>
              </a:r>
            </a:p>
            <a:p>
              <a:pPr>
                <a:defRPr sz="2000"/>
              </a:pPr>
              <a:r>
                <a:t>Rheumatoid Arthritis</a:t>
              </a:r>
            </a:p>
            <a:p>
              <a:pPr>
                <a:defRPr sz="2000"/>
              </a:pPr>
              <a:r>
                <a:t>Seizure Disorder</a:t>
              </a:r>
            </a:p>
          </p:txBody>
        </p:sp>
      </p:grpSp>
      <p:grpSp>
        <p:nvGrpSpPr>
          <p:cNvPr id="222" name="Group 214"/>
          <p:cNvGrpSpPr/>
          <p:nvPr/>
        </p:nvGrpSpPr>
        <p:grpSpPr>
          <a:xfrm>
            <a:off x="461860" y="3568486"/>
            <a:ext cx="9122728" cy="980118"/>
            <a:chOff x="0" y="0"/>
            <a:chExt cx="9122727" cy="980116"/>
          </a:xfrm>
        </p:grpSpPr>
        <p:sp>
          <p:nvSpPr>
            <p:cNvPr id="220" name="Shape 212"/>
            <p:cNvSpPr txBox="1"/>
            <p:nvPr/>
          </p:nvSpPr>
          <p:spPr>
            <a:xfrm>
              <a:off x="53369" y="0"/>
              <a:ext cx="9069359" cy="392468"/>
            </a:xfrm>
            <a:prstGeom prst="rect">
              <a:avLst/>
            </a:prstGeom>
            <a:noFill/>
            <a:ln w="12700" cap="flat">
              <a:noFill/>
              <a:miter lim="400000"/>
            </a:ln>
            <a:effectLst>
              <a:outerShdw sx="100000" sy="100000" kx="0" ky="0" algn="b" rotWithShape="0" blurRad="50800" dist="76200" dir="2700000">
                <a:srgbClr val="000000">
                  <a:alpha val="40000"/>
                </a:srgbClr>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2400">
                  <a:solidFill>
                    <a:srgbClr val="FFFFFF"/>
                  </a:solidFill>
                </a:defRPr>
              </a:lvl1pPr>
            </a:lstStyle>
            <a:p>
              <a:pPr/>
              <a:r>
                <a:t>According to an HHS Funded Publication:</a:t>
              </a:r>
            </a:p>
          </p:txBody>
        </p:sp>
        <p:sp>
          <p:nvSpPr>
            <p:cNvPr id="221" name="Shape 213"/>
            <p:cNvSpPr txBox="1"/>
            <p:nvPr/>
          </p:nvSpPr>
          <p:spPr>
            <a:xfrm>
              <a:off x="0" y="378495"/>
              <a:ext cx="7413832" cy="6016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p>
              <a:pPr>
                <a:defRPr sz="4000">
                  <a:solidFill>
                    <a:srgbClr val="FFFF00"/>
                  </a:solidFill>
                  <a:effectLst>
                    <a:outerShdw sx="100000" sy="100000" kx="0" ky="0" algn="b" rotWithShape="0" blurRad="50800" dist="76200" dir="2700000">
                      <a:srgbClr val="000000">
                        <a:alpha val="40000"/>
                      </a:srgbClr>
                    </a:outerShdw>
                  </a:effectLst>
                </a:defRPr>
              </a:pPr>
              <a:r>
                <a:t>54% of children </a:t>
              </a:r>
              <a:r>
                <a:rPr>
                  <a:solidFill>
                    <a:srgbClr val="FFFFFF"/>
                  </a:solidFill>
                </a:rPr>
                <a:t>have chronic illness</a:t>
              </a:r>
            </a:p>
          </p:txBody>
        </p:sp>
      </p:grpSp>
      <p:sp>
        <p:nvSpPr>
          <p:cNvPr id="223" name="Shape 215"/>
          <p:cNvSpPr txBox="1"/>
          <p:nvPr/>
        </p:nvSpPr>
        <p:spPr>
          <a:xfrm>
            <a:off x="5910626" y="6439504"/>
            <a:ext cx="6094300" cy="40064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900">
                <a:solidFill>
                  <a:srgbClr val="D9D9D9"/>
                </a:solidFill>
              </a:defRPr>
            </a:pPr>
            <a:r>
              <a:t>†Bethel et. al, 2011, </a:t>
            </a:r>
            <a:r>
              <a:rPr i="1">
                <a:latin typeface="+mj-lt"/>
                <a:ea typeface="+mj-ea"/>
                <a:cs typeface="+mj-cs"/>
                <a:sym typeface="Helvetica"/>
              </a:rPr>
              <a:t>A National and State Profile of Leading Health Problems and Health Care Quality for US Children: Key Insurance Disparities and Across-State Variations</a:t>
            </a:r>
            <a:r>
              <a:t>, Academic Pediatrics.</a:t>
            </a:r>
          </a:p>
        </p:txBody>
      </p:sp>
      <p:sp>
        <p:nvSpPr>
          <p:cNvPr id="224" name="Shape 216"/>
          <p:cNvSpPr txBox="1"/>
          <p:nvPr/>
        </p:nvSpPr>
        <p:spPr>
          <a:xfrm>
            <a:off x="573370" y="6524984"/>
            <a:ext cx="3691473" cy="20591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900">
                <a:solidFill>
                  <a:srgbClr val="D9D9D9"/>
                </a:solidFill>
              </a:defRPr>
            </a:lvl1pPr>
          </a:lstStyle>
          <a:p>
            <a:pPr/>
            <a:r>
              <a:t>*Source: https://www.cdc.gov/ncbddd/developmentaldisabilities/about.html</a:t>
            </a:r>
          </a:p>
        </p:txBody>
      </p:sp>
      <p:sp>
        <p:nvSpPr>
          <p:cNvPr id="225" name="Shape 217"/>
          <p:cNvSpPr txBox="1"/>
          <p:nvPr/>
        </p:nvSpPr>
        <p:spPr>
          <a:xfrm>
            <a:off x="7749309" y="3974964"/>
            <a:ext cx="217992"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26" name="Shape 218"/>
          <p:cNvSpPr txBox="1"/>
          <p:nvPr/>
        </p:nvSpPr>
        <p:spPr>
          <a:xfrm>
            <a:off x="9759787" y="1156449"/>
            <a:ext cx="217992"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solidFill>
                  <a:srgbClr val="D9D9D9"/>
                </a:solidFill>
                <a:effectLst>
                  <a:outerShdw sx="100000" sy="100000" kx="0" ky="0" algn="b" rotWithShape="0" blurRad="50800" dist="76200" dir="2700000">
                    <a:srgbClr val="000000">
                      <a:alpha val="40000"/>
                    </a:srgbClr>
                  </a:outerShdw>
                </a:effectLst>
              </a:defRPr>
            </a:lvl1pPr>
          </a:lstStyle>
          <a:p>
            <a:pPr/>
            <a:r>
              <a:t>*</a:t>
            </a:r>
          </a:p>
        </p:txBody>
      </p:sp>
      <p:sp>
        <p:nvSpPr>
          <p:cNvPr id="227" name="Shape 219"/>
          <p:cNvSpPr txBox="1"/>
          <p:nvPr>
            <p:ph type="sldNum" sz="quarter" idx="4294967295"/>
          </p:nvPr>
        </p:nvSpPr>
        <p:spPr>
          <a:xfrm>
            <a:off x="11823544" y="58411"/>
            <a:ext cx="181381" cy="24830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22"/>
                                        </p:tgtEl>
                                        <p:attrNameLst>
                                          <p:attrName>style.visibility</p:attrName>
                                        </p:attrNameLst>
                                      </p:cBhvr>
                                      <p:to>
                                        <p:strVal val="visible"/>
                                      </p:to>
                                    </p:set>
                                    <p:animEffect filter="dissolve" transition="in">
                                      <p:cBhvr>
                                        <p:cTn id="7" dur="500"/>
                                        <p:tgtEl>
                                          <p:spTgt spid="222"/>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25"/>
                                        </p:tgtEl>
                                        <p:attrNameLst>
                                          <p:attrName>style.visibility</p:attrName>
                                        </p:attrNameLst>
                                      </p:cBhvr>
                                      <p:to>
                                        <p:strVal val="visible"/>
                                      </p:to>
                                    </p:set>
                                    <p:animEffect filter="dissolve" transition="in">
                                      <p:cBhvr>
                                        <p:cTn id="11" dur="500"/>
                                        <p:tgtEl>
                                          <p:spTgt spid="225"/>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19"/>
                                        </p:tgtEl>
                                        <p:attrNameLst>
                                          <p:attrName>style.visibility</p:attrName>
                                        </p:attrNameLst>
                                      </p:cBhvr>
                                      <p:to>
                                        <p:strVal val="visible"/>
                                      </p:to>
                                    </p:set>
                                    <p:animEffect filter="dissolve" transition="in">
                                      <p:cBhvr>
                                        <p:cTn id="15"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P build="whole" bldLvl="1" animBg="1" rev="0" advAuto="0" spid="219" grpId="3"/>
      <p:bldP build="whole" bldLvl="1" animBg="1" rev="0" advAuto="0" spid="225" grpId="2"/>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293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