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theme/theme2.xml" ContentType="application/vnd.openxmlformats-officedocument.theme+xml"/>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media1.mp4" ContentType="video/unknown"/>
  <Override PartName="/ppt/media/media2.mp4" ContentType="video/unknown"/>
  <Override PartName="/ppt/media/image21.jpeg" ContentType="image/jpeg"/>
  <Override PartName="/ppt/media/image22.jpeg" ContentType="image/jpeg"/>
  <Override PartName="/ppt/media/image23.jpeg" ContentType="image/jpeg"/>
  <Override PartName="/ppt/media/media3.mp4" ContentType="video/unknown"/>
  <Override PartName="/ppt/media/media4.mp4" ContentType="video/unknown"/>
  <Override PartName="/ppt/media/image2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BFF"/>
          </a:solidFill>
        </a:fill>
      </a:tcStyle>
    </a:wholeTbl>
    <a:band2H>
      <a:tcTxStyle b="def" i="def"/>
      <a:tcStyle>
        <a:tcBdr/>
        <a:fill>
          <a:solidFill>
            <a:srgbClr val="E8EE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V-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Generic-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Generic-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Generic-Plai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Generic-Afric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Intro-School-Sid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Shape 140"/>
          <p:cNvSpPr txBox="1"/>
          <p:nvPr/>
        </p:nvSpPr>
        <p:spPr>
          <a:xfrm>
            <a:off x="136187" y="145559"/>
            <a:ext cx="9552562" cy="333087"/>
          </a:xfrm>
          <a:prstGeom prst="rect">
            <a:avLst/>
          </a:prstGeom>
          <a:ln w="12700">
            <a:miter lim="400000"/>
          </a:ln>
          <a:effectLst>
            <a:outerShdw sx="100000" sy="100000" kx="0" ky="0" algn="b" rotWithShape="0" blurRad="50800" dist="76200" dir="2700000">
              <a:srgbClr val="000000">
                <a:alpha val="30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FFFFFF"/>
                </a:solidFill>
              </a:defRPr>
            </a:pPr>
            <a:r>
              <a:t>Intro	</a:t>
            </a:r>
            <a:r>
              <a:rPr>
                <a:solidFill>
                  <a:srgbClr val="BFBFBF"/>
                </a:solidFill>
              </a:rPr>
              <a:t>I. Who is Responsible?	II. Conflicts	III. Surveillance	IV. Solutions</a:t>
            </a:r>
          </a:p>
        </p:txBody>
      </p:sp>
      <p:sp>
        <p:nvSpPr>
          <p:cNvPr id="112" name="Shape 141"/>
          <p:cNvSpPr/>
          <p:nvPr/>
        </p:nvSpPr>
        <p:spPr>
          <a:xfrm>
            <a:off x="136185" y="534683"/>
            <a:ext cx="11868741" cy="1"/>
          </a:xfrm>
          <a:prstGeom prst="line">
            <a:avLst/>
          </a:prstGeom>
          <a:ln w="12700">
            <a:solidFill>
              <a:schemeClr val="accent1"/>
            </a:solidFill>
            <a:miter/>
          </a:ln>
          <a:effectLst>
            <a:outerShdw sx="100000" sy="100000" kx="0" ky="0" algn="b" rotWithShape="0" blurRad="50800" dist="76200" dir="2700000">
              <a:srgbClr val="000000">
                <a:alpha val="40000"/>
              </a:srgbClr>
            </a:outerShdw>
          </a:effectLst>
        </p:spPr>
        <p:txBody>
          <a:bodyPr lIns="45718" tIns="45718" rIns="45718" bIns="45718"/>
          <a:lstStyle/>
          <a:p>
            <a:pP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Intro-Plain">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0" name="Shape 149"/>
          <p:cNvSpPr/>
          <p:nvPr/>
        </p:nvSpPr>
        <p:spPr>
          <a:xfrm>
            <a:off x="237787" y="132859"/>
            <a:ext cx="9552562" cy="339436"/>
          </a:xfrm>
          <a:prstGeom prst="rect">
            <a:avLst/>
          </a:prstGeom>
          <a:ln w="6350">
            <a:solidFill>
              <a:schemeClr val="accent5"/>
            </a:solidFill>
            <a:miter/>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FFFFFF"/>
                </a:solidFill>
              </a:defRPr>
            </a:pPr>
            <a:r>
              <a:t>Intro	</a:t>
            </a:r>
            <a:r>
              <a:rPr>
                <a:solidFill>
                  <a:schemeClr val="accent4">
                    <a:lumOff val="25000"/>
                  </a:schemeClr>
                </a:solidFill>
              </a:rPr>
              <a:t>I. Who is Responsible?	II. Conflicts	III. Surveillance	IV. Solutions</a:t>
            </a:r>
          </a:p>
        </p:txBody>
      </p:sp>
      <p:sp>
        <p:nvSpPr>
          <p:cNvPr id="121" name="Shape 150"/>
          <p:cNvSpPr/>
          <p:nvPr/>
        </p:nvSpPr>
        <p:spPr>
          <a:xfrm>
            <a:off x="136185" y="534683"/>
            <a:ext cx="11868741" cy="1"/>
          </a:xfrm>
          <a:prstGeom prst="line">
            <a:avLst/>
          </a:prstGeom>
          <a:ln w="12700">
            <a:solidFill>
              <a:schemeClr val="accent1"/>
            </a:solidFill>
            <a:miter/>
          </a:ln>
          <a:effectLst>
            <a:outerShdw sx="100000" sy="100000" kx="0" ky="0" algn="b" rotWithShape="0" blurRad="50800" dist="76200" dir="2700000">
              <a:srgbClr val="000000">
                <a:alpha val="40000"/>
              </a:srgbClr>
            </a:outerShdw>
          </a:effectLst>
        </p:spPr>
        <p:txBody>
          <a:bodyPr lIns="45718" tIns="45718" rIns="45718" bIns="45718"/>
          <a:lstStyle/>
          <a:p>
            <a:pP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29" name="Slide Number"/>
          <p:cNvSpPr txBox="1"/>
          <p:nvPr>
            <p:ph type="sldNum" sz="quarter" idx="2"/>
          </p:nvPr>
        </p:nvSpPr>
        <p:spPr>
          <a:xfrm>
            <a:off x="10099618" y="303609"/>
            <a:ext cx="279201" cy="312737"/>
          </a:xfrm>
          <a:prstGeom prst="rect">
            <a:avLst/>
          </a:prstGeom>
        </p:spPr>
        <p:txBody>
          <a:bodyPr lIns="35717" tIns="35717" rIns="35717" bIns="35717" anchor="t"/>
          <a:lstStyle>
            <a:lvl1pPr defTabSz="410764">
              <a:lnSpc>
                <a:spcPct val="80000"/>
              </a:lnSpc>
              <a:defRPr sz="16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136" name="Shape 164"/>
          <p:cNvSpPr/>
          <p:nvPr>
            <p:ph type="pic" idx="13"/>
          </p:nvPr>
        </p:nvSpPr>
        <p:spPr>
          <a:xfrm>
            <a:off x="1524000" y="0"/>
            <a:ext cx="9144000" cy="6858000"/>
          </a:xfrm>
          <a:prstGeom prst="rect">
            <a:avLst/>
          </a:prstGeom>
        </p:spPr>
        <p:txBody>
          <a:bodyPr lIns="91439" tIns="45719" rIns="91439" bIns="45719">
            <a:noAutofit/>
          </a:bodyPr>
          <a:lstStyle/>
          <a:p>
            <a:pPr/>
          </a:p>
        </p:txBody>
      </p:sp>
      <p:sp>
        <p:nvSpPr>
          <p:cNvPr id="137" name="Body Level One…"/>
          <p:cNvSpPr txBox="1"/>
          <p:nvPr>
            <p:ph type="body" sz="quarter" idx="1"/>
          </p:nvPr>
        </p:nvSpPr>
        <p:spPr>
          <a:xfrm>
            <a:off x="1809750" y="4317815"/>
            <a:ext cx="8572500" cy="187"/>
          </a:xfrm>
          <a:prstGeom prst="rect">
            <a:avLst/>
          </a:prstGeom>
          <a:ln w="25400">
            <a:solidFill>
              <a:srgbClr val="A6AAA9"/>
            </a:solidFill>
          </a:ln>
        </p:spPr>
        <p:txBody>
          <a:bodyPr lIns="35717" tIns="35717" rIns="35717" bIns="35717" anchor="ctr"/>
          <a:lstStyle>
            <a:lvl1pPr marL="287616" indent="-287616"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1pPr>
            <a:lvl2pPr marL="732116" indent="-287616"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2pPr>
            <a:lvl3pPr marL="1176617" indent="-287617"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3pPr>
            <a:lvl4pPr marL="1621117" indent="-287617"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4pPr>
            <a:lvl5pPr marL="2065616" indent="-287616"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5pPr>
          </a:lstStyle>
          <a:p>
            <a:pPr/>
            <a:r>
              <a:t>Body Level One</a:t>
            </a:r>
          </a:p>
          <a:p>
            <a:pPr lvl="1"/>
            <a:r>
              <a:t>Body Level Two</a:t>
            </a:r>
          </a:p>
          <a:p>
            <a:pPr lvl="2"/>
            <a:r>
              <a:t>Body Level Three</a:t>
            </a:r>
          </a:p>
          <a:p>
            <a:pPr lvl="3"/>
            <a:r>
              <a:t>Body Level Four</a:t>
            </a:r>
          </a:p>
          <a:p>
            <a:pPr lvl="4"/>
            <a:r>
              <a:t>Body Level Five</a:t>
            </a:r>
          </a:p>
        </p:txBody>
      </p:sp>
      <p:sp>
        <p:nvSpPr>
          <p:cNvPr id="138" name="Title Text"/>
          <p:cNvSpPr txBox="1"/>
          <p:nvPr>
            <p:ph type="title"/>
          </p:nvPr>
        </p:nvSpPr>
        <p:spPr>
          <a:xfrm>
            <a:off x="1809750" y="4518421"/>
            <a:ext cx="8572500" cy="1902026"/>
          </a:xfrm>
          <a:prstGeom prst="rect">
            <a:avLst/>
          </a:prstGeom>
        </p:spPr>
        <p:txBody>
          <a:bodyPr lIns="35717" tIns="35717" rIns="35717" bIns="35717" anchor="t"/>
          <a:lstStyle>
            <a:lvl1pPr defTabSz="410764">
              <a:lnSpc>
                <a:spcPct val="80000"/>
              </a:lnSpc>
              <a:defRPr cap="all" sz="11800">
                <a:solidFill>
                  <a:srgbClr val="34A5DA"/>
                </a:solidFill>
                <a:latin typeface="DIN Condensed"/>
                <a:ea typeface="DIN Condensed"/>
                <a:cs typeface="DIN Condensed"/>
                <a:sym typeface="DIN Condensed"/>
              </a:defRPr>
            </a:lvl1pPr>
          </a:lstStyle>
          <a:p>
            <a:pPr/>
            <a:r>
              <a:t>Title Text</a:t>
            </a:r>
          </a:p>
        </p:txBody>
      </p:sp>
      <p:sp>
        <p:nvSpPr>
          <p:cNvPr id="139" name="Shape 167"/>
          <p:cNvSpPr/>
          <p:nvPr>
            <p:ph type="body" sz="quarter" idx="14"/>
          </p:nvPr>
        </p:nvSpPr>
        <p:spPr>
          <a:xfrm>
            <a:off x="1809750" y="3000375"/>
            <a:ext cx="8572500" cy="1268017"/>
          </a:xfrm>
          <a:prstGeom prst="rect">
            <a:avLst/>
          </a:prstGeom>
        </p:spPr>
        <p:txBody>
          <a:bodyPr lIns="35717" tIns="35717" rIns="35717" bIns="35717" anchor="b"/>
          <a:lstStyle/>
          <a:p>
            <a:pPr/>
          </a:p>
        </p:txBody>
      </p:sp>
      <p:sp>
        <p:nvSpPr>
          <p:cNvPr id="140" name="Slide Number"/>
          <p:cNvSpPr txBox="1"/>
          <p:nvPr>
            <p:ph type="sldNum" sz="quarter" idx="2"/>
          </p:nvPr>
        </p:nvSpPr>
        <p:spPr>
          <a:xfrm>
            <a:off x="10105116" y="303609"/>
            <a:ext cx="279201" cy="312737"/>
          </a:xfrm>
          <a:prstGeom prst="rect">
            <a:avLst/>
          </a:prstGeom>
        </p:spPr>
        <p:txBody>
          <a:bodyPr lIns="35717" tIns="35717" rIns="35717" bIns="35717" anchor="t"/>
          <a:lstStyle>
            <a:lvl1pPr defTabSz="410764">
              <a:lnSpc>
                <a:spcPct val="80000"/>
              </a:lnSpc>
              <a:defRPr sz="16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7" name="Title Text"/>
          <p:cNvSpPr txBox="1"/>
          <p:nvPr>
            <p:ph type="title"/>
          </p:nvPr>
        </p:nvSpPr>
        <p:spPr>
          <a:prstGeom prst="rect">
            <a:avLst/>
          </a:prstGeom>
        </p:spPr>
        <p:txBody>
          <a:bodyPr/>
          <a:lstStyle/>
          <a:p>
            <a:pPr/>
            <a:r>
              <a:t>Title Text</a:t>
            </a:r>
          </a:p>
        </p:txBody>
      </p:sp>
      <p:sp>
        <p:nvSpPr>
          <p:cNvPr id="14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1986">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Syringe-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I-Plain">
    <p:bg>
      <p:bgPr>
        <a:gradFill flip="none" rotWithShape="1">
          <a:gsLst>
            <a:gs pos="11254">
              <a:srgbClr val="89B4FF"/>
            </a:gs>
            <a:gs pos="100000">
              <a:srgbClr val="2C0AFA"/>
            </a:gs>
          </a:gsLst>
          <a:path path="circle">
            <a:fillToRect l="50000" t="50000" r="50000" b="50000"/>
          </a:path>
        </a:gradFill>
      </p:bgPr>
    </p:bg>
    <p:spTree>
      <p:nvGrpSpPr>
        <p:cNvPr id="1" name=""/>
        <p:cNvGrpSpPr/>
        <p:nvPr/>
      </p:nvGrpSpPr>
      <p:grpSpPr>
        <a:xfrm>
          <a:off x="0" y="0"/>
          <a:ext cx="0" cy="0"/>
          <a:chOff x="0" y="0"/>
          <a:chExt cx="0" cy="0"/>
        </a:xfrm>
      </p:grpSpPr>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I-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I-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II-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II-Plai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V-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3"/>
          <p:cNvSpPr txBox="1"/>
          <p:nvPr/>
        </p:nvSpPr>
        <p:spPr>
          <a:xfrm>
            <a:off x="136187" y="145559"/>
            <a:ext cx="9552562" cy="333087"/>
          </a:xfrm>
          <a:prstGeom prst="rect">
            <a:avLst/>
          </a:prstGeom>
          <a:ln w="12700">
            <a:miter lim="400000"/>
          </a:ln>
          <a:effectLst>
            <a:outerShdw sx="100000" sy="100000" kx="0" ky="0" algn="b" rotWithShape="0" blurRad="50800" dist="76200" dir="2700000">
              <a:srgbClr val="000000">
                <a:alpha val="30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a:defRPr>
                <a:solidFill>
                  <a:schemeClr val="accent4">
                    <a:lumOff val="25000"/>
                  </a:schemeClr>
                </a:solidFill>
              </a:defRPr>
            </a:pPr>
            <a:r>
              <a:t>Intro</a:t>
            </a:r>
            <a:r>
              <a:rPr>
                <a:solidFill>
                  <a:srgbClr val="FFFFFF"/>
                </a:solidFill>
              </a:rPr>
              <a:t>	I. Who is Responsible?</a:t>
            </a:r>
            <a:r>
              <a:rPr>
                <a:solidFill>
                  <a:srgbClr val="D9D9D9"/>
                </a:solidFill>
              </a:rPr>
              <a:t>	</a:t>
            </a:r>
            <a:r>
              <a:t>II. Conflicts	III. Surveillance	IV. Solutions</a:t>
            </a:r>
          </a:p>
        </p:txBody>
      </p:sp>
      <p:sp>
        <p:nvSpPr>
          <p:cNvPr id="3" name="Shape 4"/>
          <p:cNvSpPr/>
          <p:nvPr/>
        </p:nvSpPr>
        <p:spPr>
          <a:xfrm>
            <a:off x="136185" y="534683"/>
            <a:ext cx="11868741" cy="1"/>
          </a:xfrm>
          <a:prstGeom prst="line">
            <a:avLst/>
          </a:prstGeom>
          <a:ln w="12700">
            <a:solidFill>
              <a:schemeClr val="accent1"/>
            </a:solidFill>
            <a:miter/>
          </a:ln>
          <a:effectLst>
            <a:outerShdw sx="100000" sy="100000" kx="0" ky="0" algn="b" rotWithShape="0" blurRad="50800" dist="76200" dir="2700000">
              <a:srgbClr val="000000">
                <a:alpha val="40000"/>
              </a:srgbClr>
            </a:outerShdw>
          </a:effectLst>
        </p:spPr>
        <p:txBody>
          <a:bodyPr lIns="45718" tIns="45718" rIns="45718" bIns="45718"/>
          <a:lstStyle/>
          <a:p>
            <a:pPr/>
          </a:p>
        </p:txBody>
      </p:sp>
      <p:sp>
        <p:nvSpPr>
          <p:cNvPr id="4"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5"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1746302" y="58411"/>
            <a:ext cx="258622" cy="248303"/>
          </a:xfrm>
          <a:prstGeom prst="rect">
            <a:avLst/>
          </a:prstGeom>
          <a:ln w="12700">
            <a:miter lim="400000"/>
          </a:ln>
        </p:spPr>
        <p:txBody>
          <a:bodyPr wrap="none" lIns="45718" tIns="45718" rIns="45718" bIns="45718" anchor="ctr">
            <a:spAutoFit/>
          </a:bodyPr>
          <a:lstStyle>
            <a:lvl1pPr algn="r">
              <a:defRPr sz="1200">
                <a:solidFill>
                  <a:srgbClr val="FFFFFF"/>
                </a:solidFill>
                <a:effectLst>
                  <a:outerShdw sx="100000" sy="100000" kx="0" ky="0" algn="b" rotWithShape="0" blurRad="50800" dist="76200" dir="2700000">
                    <a:srgbClr val="000000">
                      <a:alpha val="40000"/>
                    </a:srgbClr>
                  </a:outerShdw>
                </a:effectLs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3.tif"/><Relationship Id="rId6" Type="http://schemas.openxmlformats.org/officeDocument/2006/relationships/image" Target="../media/image4.tif"/><Relationship Id="rId7" Type="http://schemas.openxmlformats.org/officeDocument/2006/relationships/image" Target="../media/image5.tif"/><Relationship Id="rId8" Type="http://schemas.openxmlformats.org/officeDocument/2006/relationships/image" Target="../media/image6.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7.tif"/><Relationship Id="rId5" Type="http://schemas.openxmlformats.org/officeDocument/2006/relationships/image" Target="../media/image24.png"/><Relationship Id="rId6" Type="http://schemas.openxmlformats.org/officeDocument/2006/relationships/image" Target="../media/image8.tif"/><Relationship Id="rId7" Type="http://schemas.openxmlformats.org/officeDocument/2006/relationships/image" Target="../media/image9.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10.tif"/><Relationship Id="rId4" Type="http://schemas.openxmlformats.org/officeDocument/2006/relationships/image" Target="../media/image11.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12.tif"/><Relationship Id="rId4" Type="http://schemas.openxmlformats.org/officeDocument/2006/relationships/image" Target="../media/image1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14.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21.jpeg"/><Relationship Id="rId4" Type="http://schemas.openxmlformats.org/officeDocument/2006/relationships/image" Target="../media/image3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 Id="rId3" Type="http://schemas.openxmlformats.org/officeDocument/2006/relationships/image" Target="../media/image4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17.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20.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21.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50.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13.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5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 Id="rId3" Type="http://schemas.openxmlformats.org/officeDocument/2006/relationships/image" Target="../media/image24.jpeg"/><Relationship Id="rId4" Type="http://schemas.openxmlformats.org/officeDocument/2006/relationships/image" Target="../media/image5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1254">
              <a:srgbClr val="89B4FF"/>
            </a:gs>
            <a:gs pos="78028">
              <a:srgbClr val="1F06B5"/>
            </a:gs>
          </a:gsLst>
          <a:path path="circle">
            <a:fillToRect l="50000" t="50000" r="50000" b="50000"/>
          </a:path>
        </a:gradFill>
      </p:bgPr>
    </p:bg>
    <p:spTree>
      <p:nvGrpSpPr>
        <p:cNvPr id="1" name=""/>
        <p:cNvGrpSpPr/>
        <p:nvPr/>
      </p:nvGrpSpPr>
      <p:grpSpPr>
        <a:xfrm>
          <a:off x="0" y="0"/>
          <a:ext cx="0" cy="0"/>
          <a:chOff x="0" y="0"/>
          <a:chExt cx="0" cy="0"/>
        </a:xfrm>
      </p:grpSpPr>
      <p:sp>
        <p:nvSpPr>
          <p:cNvPr id="158" name="Shape 177"/>
          <p:cNvSpPr txBox="1"/>
          <p:nvPr>
            <p:ph type="sldNum" sz="quarter" idx="4294967295"/>
          </p:nvPr>
        </p:nvSpPr>
        <p:spPr>
          <a:xfrm>
            <a:off x="11823544" y="58411"/>
            <a:ext cx="181380"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9" name="Shape 178"/>
          <p:cNvSpPr txBox="1"/>
          <p:nvPr/>
        </p:nvSpPr>
        <p:spPr>
          <a:xfrm>
            <a:off x="634708" y="1045426"/>
            <a:ext cx="3510318"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4000">
                <a:solidFill>
                  <a:srgbClr val="00FDFF"/>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DEL BIGTREE</a:t>
            </a:r>
          </a:p>
        </p:txBody>
      </p:sp>
      <p:sp>
        <p:nvSpPr>
          <p:cNvPr id="160" name="Shape 179"/>
          <p:cNvSpPr txBox="1"/>
          <p:nvPr/>
        </p:nvSpPr>
        <p:spPr>
          <a:xfrm>
            <a:off x="1345021" y="3021196"/>
            <a:ext cx="9390189" cy="802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4700">
                <a:solidFill>
                  <a:srgbClr val="FFFB00"/>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The Lie Heard Around The World</a:t>
            </a:r>
          </a:p>
        </p:txBody>
      </p:sp>
      <p:sp>
        <p:nvSpPr>
          <p:cNvPr id="161" name="Shape 180"/>
          <p:cNvSpPr txBox="1"/>
          <p:nvPr/>
        </p:nvSpPr>
        <p:spPr>
          <a:xfrm>
            <a:off x="8342630" y="5935980"/>
            <a:ext cx="3373651" cy="599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3300">
                <a:solidFill>
                  <a:srgbClr val="00FDFF"/>
                </a:solidFill>
                <a:effectLst>
                  <a:outerShdw sx="100000" sy="100000" kx="0" ky="0" algn="b" rotWithShape="0" blurRad="50800" dist="76200" dir="2700000">
                    <a:srgbClr val="000000">
                      <a:alpha val="40000"/>
                    </a:srgbClr>
                  </a:outerShdw>
                </a:effectLst>
                <a:latin typeface="Courier"/>
                <a:ea typeface="Courier"/>
                <a:cs typeface="Courier"/>
                <a:sym typeface="Courier"/>
              </a:defRPr>
            </a:lvl1pPr>
          </a:lstStyle>
          <a:p>
            <a:pPr/>
            <a:r>
              <a:t>@HighWireTalk</a:t>
            </a:r>
          </a:p>
        </p:txBody>
      </p:sp>
      <p:sp>
        <p:nvSpPr>
          <p:cNvPr id="162" name="Shape 181"/>
          <p:cNvSpPr txBox="1"/>
          <p:nvPr/>
        </p:nvSpPr>
        <p:spPr>
          <a:xfrm>
            <a:off x="8329930" y="5402580"/>
            <a:ext cx="2870649" cy="599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3300">
                <a:solidFill>
                  <a:srgbClr val="00FDFF"/>
                </a:solidFill>
                <a:effectLst>
                  <a:outerShdw sx="100000" sy="100000" kx="0" ky="0" algn="b" rotWithShape="0" blurRad="50800" dist="76200" dir="2700000">
                    <a:srgbClr val="000000">
                      <a:alpha val="40000"/>
                    </a:srgbClr>
                  </a:outerShdw>
                </a:effectLst>
                <a:latin typeface="Courier"/>
                <a:ea typeface="Courier"/>
                <a:cs typeface="Courier"/>
                <a:sym typeface="Courier"/>
              </a:defRPr>
            </a:lvl1pPr>
          </a:lstStyle>
          <a:p>
            <a:pPr/>
            <a:r>
              <a:t>@DelBigtree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lide Number"/>
          <p:cNvSpPr txBox="1"/>
          <p:nvPr>
            <p:ph type="sldNum" sz="quarter" idx="4294967295"/>
          </p:nvPr>
        </p:nvSpPr>
        <p:spPr>
          <a:xfrm>
            <a:off x="11746305" y="58412"/>
            <a:ext cx="258620"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189" name="Image" descr="Image"/>
          <p:cNvPicPr>
            <a:picLocks noChangeAspect="1"/>
          </p:cNvPicPr>
          <p:nvPr/>
        </p:nvPicPr>
        <p:blipFill>
          <a:blip r:embed="rId2">
            <a:extLst/>
          </a:blip>
          <a:stretch>
            <a:fillRect/>
          </a:stretch>
        </p:blipFill>
        <p:spPr>
          <a:xfrm>
            <a:off x="187075" y="174249"/>
            <a:ext cx="11817849" cy="650950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289"/>
          <p:cNvSpPr txBox="1"/>
          <p:nvPr>
            <p:ph type="sldNum" sz="quarter" idx="4294967295"/>
          </p:nvPr>
        </p:nvSpPr>
        <p:spPr>
          <a:xfrm>
            <a:off x="11746303"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2" name="Shape 290"/>
          <p:cNvSpPr txBox="1"/>
          <p:nvPr/>
        </p:nvSpPr>
        <p:spPr>
          <a:xfrm>
            <a:off x="565380" y="4437381"/>
            <a:ext cx="11431533" cy="87655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 </a:t>
            </a:r>
            <a:r>
              <a:rPr sz="2800">
                <a:solidFill>
                  <a:srgbClr val="FFFFFF"/>
                </a:solidFill>
              </a:rPr>
              <a:t>knowledge or a system of knowledge covering general truths or the operation</a:t>
            </a:r>
            <a:endParaRPr sz="2800">
              <a:solidFill>
                <a:srgbClr val="FFFFFF"/>
              </a:solidFill>
            </a:endParaRPr>
          </a:p>
          <a:p>
            <a:pPr>
              <a:defRPr sz="2800">
                <a:solidFill>
                  <a:srgbClr val="FFFFFF"/>
                </a:solidFill>
              </a:defRPr>
            </a:pPr>
            <a:r>
              <a:t> of general laws especially as obtained and tested through </a:t>
            </a:r>
            <a:r>
              <a:rPr>
                <a:solidFill>
                  <a:schemeClr val="accent4"/>
                </a:solidFill>
              </a:rPr>
              <a:t>scientific method</a:t>
            </a:r>
          </a:p>
        </p:txBody>
      </p:sp>
      <p:sp>
        <p:nvSpPr>
          <p:cNvPr id="193" name="Shape 291"/>
          <p:cNvSpPr txBox="1"/>
          <p:nvPr/>
        </p:nvSpPr>
        <p:spPr>
          <a:xfrm>
            <a:off x="3242590" y="1864347"/>
            <a:ext cx="5706821" cy="17653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5400">
                <a:solidFill>
                  <a:srgbClr val="FFFFFF"/>
                </a:solidFill>
              </a:defRPr>
            </a:pPr>
            <a:r>
              <a:t>science</a:t>
            </a:r>
          </a:p>
          <a:p>
            <a:pPr algn="ctr">
              <a:defRPr>
                <a:solidFill>
                  <a:srgbClr val="FFFFFF"/>
                </a:solidFill>
              </a:defRPr>
            </a:pPr>
          </a:p>
          <a:p>
            <a:pPr algn="ctr">
              <a:defRPr sz="1900">
                <a:solidFill>
                  <a:srgbClr val="FFFFFF"/>
                </a:solidFill>
              </a:defRPr>
            </a:pPr>
            <a:r>
              <a:t>noun  sci·ence  \ ˈsī-ən(t)s \</a:t>
            </a:r>
          </a:p>
          <a:p>
            <a:pPr algn="ctr">
              <a:defRPr sz="1900">
                <a:solidFill>
                  <a:srgbClr val="FFFFFF"/>
                </a:solidFill>
              </a:defRPr>
            </a:pPr>
            <a:r>
              <a:t>Popularity: Top 1% of lookups |Updated on: 12 May 2018</a:t>
            </a:r>
          </a:p>
        </p:txBody>
      </p:sp>
      <p:pic>
        <p:nvPicPr>
          <p:cNvPr id="194" name="download.png" descr="download.png"/>
          <p:cNvPicPr>
            <a:picLocks noChangeAspect="1"/>
          </p:cNvPicPr>
          <p:nvPr/>
        </p:nvPicPr>
        <p:blipFill>
          <a:blip r:embed="rId2">
            <a:extLst/>
          </a:blip>
          <a:stretch>
            <a:fillRect/>
          </a:stretch>
        </p:blipFill>
        <p:spPr>
          <a:xfrm>
            <a:off x="249932" y="299044"/>
            <a:ext cx="2175917" cy="217591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98" name="Group 202"/>
          <p:cNvGrpSpPr/>
          <p:nvPr/>
        </p:nvGrpSpPr>
        <p:grpSpPr>
          <a:xfrm>
            <a:off x="573369" y="1940971"/>
            <a:ext cx="7250880" cy="1367839"/>
            <a:chOff x="-1" y="-1"/>
            <a:chExt cx="7250879" cy="1367837"/>
          </a:xfrm>
        </p:grpSpPr>
        <p:sp>
          <p:nvSpPr>
            <p:cNvPr id="196" name="Shape 200"/>
            <p:cNvSpPr/>
            <p:nvPr/>
          </p:nvSpPr>
          <p:spPr>
            <a:xfrm>
              <a:off x="-2" y="-2"/>
              <a:ext cx="7250880" cy="1367839"/>
            </a:xfrm>
            <a:prstGeom prst="rect">
              <a:avLst/>
            </a:prstGeom>
            <a:solidFill>
              <a:srgbClr val="FFFFFF"/>
            </a:solidFill>
            <a:ln w="12700" cap="flat">
              <a:noFill/>
              <a:miter lim="400000"/>
            </a:ln>
            <a:effectLst>
              <a:outerShdw sx="100000" sy="100000" kx="0" ky="0" algn="b" rotWithShape="0" blurRad="50800" dist="76200" dir="2700000">
                <a:srgbClr val="000000">
                  <a:alpha val="40000"/>
                </a:srgbClr>
              </a:outerShdw>
            </a:effectLst>
          </p:spPr>
          <p:txBody>
            <a:bodyPr wrap="square" lIns="45718" tIns="45718" rIns="45718" bIns="45718" numCol="1" anchor="ctr">
              <a:noAutofit/>
            </a:bodyPr>
            <a:lstStyle/>
            <a:p>
              <a:pPr algn="ctr">
                <a:defRPr>
                  <a:solidFill>
                    <a:srgbClr val="FFFFFF"/>
                  </a:solidFill>
                </a:defRPr>
              </a:pPr>
            </a:p>
          </p:txBody>
        </p:sp>
        <p:sp>
          <p:nvSpPr>
            <p:cNvPr id="197" name="Shape 201"/>
            <p:cNvSpPr txBox="1"/>
            <p:nvPr/>
          </p:nvSpPr>
          <p:spPr>
            <a:xfrm>
              <a:off x="-2" y="517375"/>
              <a:ext cx="7250880"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pPr/>
              <a:r>
                <a:t> </a:t>
              </a:r>
            </a:p>
          </p:txBody>
        </p:sp>
      </p:grpSp>
      <p:sp>
        <p:nvSpPr>
          <p:cNvPr id="199" name="Shape 203"/>
          <p:cNvSpPr txBox="1"/>
          <p:nvPr/>
        </p:nvSpPr>
        <p:spPr>
          <a:xfrm>
            <a:off x="759392" y="2090329"/>
            <a:ext cx="6878834" cy="122433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numCol="3" spcCol="171970"/>
          <a:lstStyle/>
          <a:p>
            <a:pPr>
              <a:defRPr sz="2000"/>
            </a:pPr>
            <a:r>
              <a:t>ADD</a:t>
            </a:r>
          </a:p>
          <a:p>
            <a:pPr>
              <a:defRPr sz="2000"/>
            </a:pPr>
            <a:r>
              <a:t>ADHD</a:t>
            </a:r>
          </a:p>
          <a:p>
            <a:pPr>
              <a:defRPr sz="2000"/>
            </a:pPr>
            <a:r>
              <a:t>Autism</a:t>
            </a:r>
          </a:p>
          <a:p>
            <a:pPr>
              <a:defRPr sz="2000"/>
            </a:pPr>
            <a:r>
              <a:t>Hearing Loss</a:t>
            </a:r>
          </a:p>
          <a:p>
            <a:pPr>
              <a:defRPr sz="2000"/>
            </a:pPr>
            <a:r>
              <a:t>Learning Disability</a:t>
            </a:r>
          </a:p>
          <a:p>
            <a:pPr>
              <a:defRPr sz="2000"/>
            </a:pPr>
            <a:r>
              <a:t>Mental Disability</a:t>
            </a:r>
          </a:p>
          <a:p>
            <a:pPr>
              <a:defRPr sz="2000"/>
            </a:pPr>
            <a:r>
              <a:t>      Seizures</a:t>
            </a:r>
          </a:p>
          <a:p>
            <a:pPr>
              <a:defRPr sz="2000"/>
            </a:pPr>
            <a:r>
              <a:t>      Stammering</a:t>
            </a:r>
          </a:p>
          <a:p>
            <a:pPr>
              <a:defRPr sz="2000"/>
            </a:pPr>
            <a:r>
              <a:t>      Stuttering</a:t>
            </a:r>
          </a:p>
        </p:txBody>
      </p:sp>
      <p:grpSp>
        <p:nvGrpSpPr>
          <p:cNvPr id="202" name="Group 206"/>
          <p:cNvGrpSpPr/>
          <p:nvPr/>
        </p:nvGrpSpPr>
        <p:grpSpPr>
          <a:xfrm>
            <a:off x="461859" y="744266"/>
            <a:ext cx="9478078" cy="980117"/>
            <a:chOff x="0" y="0"/>
            <a:chExt cx="9478077" cy="980116"/>
          </a:xfrm>
        </p:grpSpPr>
        <p:sp>
          <p:nvSpPr>
            <p:cNvPr id="200" name="Shape 204"/>
            <p:cNvSpPr txBox="1"/>
            <p:nvPr/>
          </p:nvSpPr>
          <p:spPr>
            <a:xfrm>
              <a:off x="53370" y="0"/>
              <a:ext cx="9069357" cy="392468"/>
            </a:xfrm>
            <a:prstGeom prst="rect">
              <a:avLst/>
            </a:prstGeom>
            <a:noFill/>
            <a:ln w="12700" cap="flat">
              <a:noFill/>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400">
                  <a:solidFill>
                    <a:srgbClr val="FFFFFF"/>
                  </a:solidFill>
                </a:defRPr>
              </a:lvl1pPr>
            </a:lstStyle>
            <a:p>
              <a:pPr/>
              <a:r>
                <a:t>According to the CDC:</a:t>
              </a:r>
            </a:p>
          </p:txBody>
        </p:sp>
        <p:sp>
          <p:nvSpPr>
            <p:cNvPr id="201" name="Shape 205"/>
            <p:cNvSpPr txBox="1"/>
            <p:nvPr/>
          </p:nvSpPr>
          <p:spPr>
            <a:xfrm>
              <a:off x="0" y="378495"/>
              <a:ext cx="9478078" cy="601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defRPr sz="4000">
                  <a:solidFill>
                    <a:srgbClr val="FFFF00"/>
                  </a:solidFill>
                  <a:effectLst>
                    <a:outerShdw sx="100000" sy="100000" kx="0" ky="0" algn="b" rotWithShape="0" blurRad="50800" dist="76200" dir="2700000">
                      <a:srgbClr val="000000">
                        <a:alpha val="40000"/>
                      </a:srgbClr>
                    </a:outerShdw>
                  </a:effectLst>
                </a:defRPr>
              </a:pPr>
              <a:r>
                <a:t>1 in 6 children </a:t>
              </a:r>
              <a:r>
                <a:rPr>
                  <a:solidFill>
                    <a:srgbClr val="FFFFFF"/>
                  </a:solidFill>
                </a:rPr>
                <a:t>has a developmental disability </a:t>
              </a:r>
            </a:p>
          </p:txBody>
        </p:sp>
      </p:grpSp>
      <p:grpSp>
        <p:nvGrpSpPr>
          <p:cNvPr id="207" name="Group 211"/>
          <p:cNvGrpSpPr/>
          <p:nvPr/>
        </p:nvGrpSpPr>
        <p:grpSpPr>
          <a:xfrm>
            <a:off x="573367" y="4747634"/>
            <a:ext cx="9762285" cy="1720430"/>
            <a:chOff x="-1" y="0"/>
            <a:chExt cx="9762283" cy="1720428"/>
          </a:xfrm>
        </p:grpSpPr>
        <p:grpSp>
          <p:nvGrpSpPr>
            <p:cNvPr id="205" name="Group 209"/>
            <p:cNvGrpSpPr/>
            <p:nvPr/>
          </p:nvGrpSpPr>
          <p:grpSpPr>
            <a:xfrm>
              <a:off x="-2" y="-1"/>
              <a:ext cx="9437901" cy="1571076"/>
              <a:chOff x="-1" y="0"/>
              <a:chExt cx="9437899" cy="1571075"/>
            </a:xfrm>
          </p:grpSpPr>
          <p:sp>
            <p:nvSpPr>
              <p:cNvPr id="203" name="Shape 207"/>
              <p:cNvSpPr/>
              <p:nvPr/>
            </p:nvSpPr>
            <p:spPr>
              <a:xfrm>
                <a:off x="-2" y="-1"/>
                <a:ext cx="9437901" cy="1571077"/>
              </a:xfrm>
              <a:prstGeom prst="rect">
                <a:avLst/>
              </a:prstGeom>
              <a:solidFill>
                <a:srgbClr val="FFFFFF"/>
              </a:solidFill>
              <a:ln w="12700" cap="flat">
                <a:noFill/>
                <a:miter lim="400000"/>
              </a:ln>
              <a:effectLst>
                <a:outerShdw sx="100000" sy="100000" kx="0" ky="0" algn="b" rotWithShape="0" blurRad="50800" dist="76200" dir="2700000">
                  <a:srgbClr val="000000">
                    <a:alpha val="40000"/>
                  </a:srgbClr>
                </a:outerShdw>
              </a:effectLst>
            </p:spPr>
            <p:txBody>
              <a:bodyPr wrap="square" lIns="45718" tIns="45718" rIns="45718" bIns="45718" numCol="1" anchor="ctr">
                <a:noAutofit/>
              </a:bodyPr>
              <a:lstStyle/>
              <a:p>
                <a:pPr algn="ctr">
                  <a:defRPr>
                    <a:solidFill>
                      <a:srgbClr val="FFFFFF"/>
                    </a:solidFill>
                  </a:defRPr>
                </a:pPr>
              </a:p>
            </p:txBody>
          </p:sp>
          <p:sp>
            <p:nvSpPr>
              <p:cNvPr id="204" name="Shape 208"/>
              <p:cNvSpPr txBox="1"/>
              <p:nvPr/>
            </p:nvSpPr>
            <p:spPr>
              <a:xfrm>
                <a:off x="-2" y="618994"/>
                <a:ext cx="9437901"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pPr/>
                <a:r>
                  <a:t> </a:t>
                </a:r>
              </a:p>
            </p:txBody>
          </p:sp>
        </p:grpSp>
        <p:sp>
          <p:nvSpPr>
            <p:cNvPr id="206" name="Shape 210"/>
            <p:cNvSpPr txBox="1"/>
            <p:nvPr/>
          </p:nvSpPr>
          <p:spPr>
            <a:xfrm>
              <a:off x="97123" y="149354"/>
              <a:ext cx="9665160" cy="15710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3" spcCol="241628" anchor="t">
              <a:noAutofit/>
            </a:bodyPr>
            <a:lstStyle/>
            <a:p>
              <a:pPr>
                <a:defRPr sz="2000"/>
              </a:pPr>
              <a:r>
                <a:t>Anxiety Problems</a:t>
              </a:r>
            </a:p>
            <a:p>
              <a:pPr>
                <a:defRPr sz="2000"/>
              </a:pPr>
              <a:r>
                <a:t>Asthma</a:t>
              </a:r>
            </a:p>
            <a:p>
              <a:pPr>
                <a:defRPr sz="2000"/>
              </a:pPr>
              <a:r>
                <a:t>Behavioral Problems</a:t>
              </a:r>
            </a:p>
            <a:p>
              <a:pPr>
                <a:defRPr sz="2000"/>
              </a:pPr>
              <a:r>
                <a:t>Bone and Muscle Disorders</a:t>
              </a:r>
            </a:p>
            <a:p>
              <a:pPr>
                <a:defRPr sz="2000"/>
              </a:pPr>
              <a:r>
                <a:t>Chronic Ear Infections</a:t>
              </a:r>
            </a:p>
            <a:p>
              <a:pPr>
                <a:defRPr sz="2000"/>
              </a:pPr>
              <a:r>
                <a:t>Depression</a:t>
              </a:r>
            </a:p>
            <a:p>
              <a:pPr>
                <a:defRPr sz="2000"/>
              </a:pPr>
              <a:r>
                <a:t>Diabetes</a:t>
              </a:r>
            </a:p>
            <a:p>
              <a:pPr>
                <a:defRPr sz="2000"/>
              </a:pPr>
              <a:r>
                <a:t>Digestive Allergies</a:t>
              </a:r>
            </a:p>
            <a:p>
              <a:pPr>
                <a:defRPr sz="2000"/>
              </a:pPr>
              <a:r>
                <a:t>Environmental Allergies</a:t>
              </a:r>
            </a:p>
            <a:p>
              <a:pPr>
                <a:defRPr sz="2000"/>
              </a:pPr>
              <a:r>
                <a:t>Epilepsy</a:t>
              </a:r>
            </a:p>
            <a:p>
              <a:pPr>
                <a:defRPr sz="2000"/>
              </a:pPr>
              <a:r>
                <a:t>Rheumatoid Arthritis</a:t>
              </a:r>
            </a:p>
            <a:p>
              <a:pPr>
                <a:defRPr sz="2000"/>
              </a:pPr>
              <a:r>
                <a:t>Seizure Disorder</a:t>
              </a:r>
            </a:p>
          </p:txBody>
        </p:sp>
      </p:grpSp>
      <p:grpSp>
        <p:nvGrpSpPr>
          <p:cNvPr id="210" name="Group 214"/>
          <p:cNvGrpSpPr/>
          <p:nvPr/>
        </p:nvGrpSpPr>
        <p:grpSpPr>
          <a:xfrm>
            <a:off x="461860" y="3568486"/>
            <a:ext cx="9122728" cy="980118"/>
            <a:chOff x="0" y="0"/>
            <a:chExt cx="9122727" cy="980116"/>
          </a:xfrm>
        </p:grpSpPr>
        <p:sp>
          <p:nvSpPr>
            <p:cNvPr id="208" name="Shape 212"/>
            <p:cNvSpPr txBox="1"/>
            <p:nvPr/>
          </p:nvSpPr>
          <p:spPr>
            <a:xfrm>
              <a:off x="53369" y="0"/>
              <a:ext cx="9069359" cy="392468"/>
            </a:xfrm>
            <a:prstGeom prst="rect">
              <a:avLst/>
            </a:prstGeom>
            <a:noFill/>
            <a:ln w="12700" cap="flat">
              <a:noFill/>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400">
                  <a:solidFill>
                    <a:srgbClr val="FFFFFF"/>
                  </a:solidFill>
                </a:defRPr>
              </a:lvl1pPr>
            </a:lstStyle>
            <a:p>
              <a:pPr/>
              <a:r>
                <a:t>According to an HHS Funded Publication:</a:t>
              </a:r>
            </a:p>
          </p:txBody>
        </p:sp>
        <p:sp>
          <p:nvSpPr>
            <p:cNvPr id="209" name="Shape 213"/>
            <p:cNvSpPr txBox="1"/>
            <p:nvPr/>
          </p:nvSpPr>
          <p:spPr>
            <a:xfrm>
              <a:off x="0" y="378495"/>
              <a:ext cx="7413832" cy="601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defRPr sz="4000">
                  <a:solidFill>
                    <a:srgbClr val="FFFF00"/>
                  </a:solidFill>
                  <a:effectLst>
                    <a:outerShdw sx="100000" sy="100000" kx="0" ky="0" algn="b" rotWithShape="0" blurRad="50800" dist="76200" dir="2700000">
                      <a:srgbClr val="000000">
                        <a:alpha val="40000"/>
                      </a:srgbClr>
                    </a:outerShdw>
                  </a:effectLst>
                </a:defRPr>
              </a:pPr>
              <a:r>
                <a:t>54% of children </a:t>
              </a:r>
              <a:r>
                <a:rPr>
                  <a:solidFill>
                    <a:srgbClr val="FFFFFF"/>
                  </a:solidFill>
                </a:rPr>
                <a:t>have chronic illness</a:t>
              </a:r>
            </a:p>
          </p:txBody>
        </p:sp>
      </p:grpSp>
      <p:sp>
        <p:nvSpPr>
          <p:cNvPr id="211" name="Shape 215"/>
          <p:cNvSpPr txBox="1"/>
          <p:nvPr/>
        </p:nvSpPr>
        <p:spPr>
          <a:xfrm>
            <a:off x="5910626" y="6439504"/>
            <a:ext cx="6094299" cy="40064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900">
                <a:solidFill>
                  <a:srgbClr val="D9D9D9"/>
                </a:solidFill>
              </a:defRPr>
            </a:pPr>
            <a:r>
              <a:t>†Bethel et. al, 2011, </a:t>
            </a:r>
            <a:r>
              <a:rPr i="1">
                <a:latin typeface="+mj-lt"/>
                <a:ea typeface="+mj-ea"/>
                <a:cs typeface="+mj-cs"/>
                <a:sym typeface="Helvetica"/>
              </a:rPr>
              <a:t>A National and State Profile of Leading Health Problems and Health Care Quality for US Children: Key Insurance Disparities and Across-State Variations</a:t>
            </a:r>
            <a:r>
              <a:t>, Academic Pediatrics.</a:t>
            </a:r>
          </a:p>
        </p:txBody>
      </p:sp>
      <p:sp>
        <p:nvSpPr>
          <p:cNvPr id="212" name="Shape 216"/>
          <p:cNvSpPr txBox="1"/>
          <p:nvPr/>
        </p:nvSpPr>
        <p:spPr>
          <a:xfrm>
            <a:off x="573370" y="6524984"/>
            <a:ext cx="3691473" cy="20591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900">
                <a:solidFill>
                  <a:srgbClr val="D9D9D9"/>
                </a:solidFill>
              </a:defRPr>
            </a:lvl1pPr>
          </a:lstStyle>
          <a:p>
            <a:pPr/>
            <a:r>
              <a:t>*Source: https://www.cdc.gov/ncbddd/developmentaldisabilities/about.html</a:t>
            </a:r>
          </a:p>
        </p:txBody>
      </p:sp>
      <p:sp>
        <p:nvSpPr>
          <p:cNvPr id="213" name="Shape 217"/>
          <p:cNvSpPr txBox="1"/>
          <p:nvPr/>
        </p:nvSpPr>
        <p:spPr>
          <a:xfrm>
            <a:off x="7749309" y="3974964"/>
            <a:ext cx="217992"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D9D9D9"/>
                </a:solidFill>
                <a:effectLst>
                  <a:outerShdw sx="100000" sy="100000" kx="0" ky="0" algn="b" rotWithShape="0" blurRad="50800" dist="76200" dir="2700000">
                    <a:srgbClr val="000000">
                      <a:alpha val="40000"/>
                    </a:srgbClr>
                  </a:outerShdw>
                </a:effectLst>
              </a:defRPr>
            </a:lvl1pPr>
          </a:lstStyle>
          <a:p>
            <a:pPr/>
            <a:r>
              <a:t>†</a:t>
            </a:r>
          </a:p>
        </p:txBody>
      </p:sp>
      <p:sp>
        <p:nvSpPr>
          <p:cNvPr id="214" name="Shape 218"/>
          <p:cNvSpPr txBox="1"/>
          <p:nvPr/>
        </p:nvSpPr>
        <p:spPr>
          <a:xfrm>
            <a:off x="9759787" y="1156448"/>
            <a:ext cx="217992" cy="33308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D9D9D9"/>
                </a:solidFill>
                <a:effectLst>
                  <a:outerShdw sx="100000" sy="100000" kx="0" ky="0" algn="b" rotWithShape="0" blurRad="50800" dist="76200" dir="2700000">
                    <a:srgbClr val="000000">
                      <a:alpha val="40000"/>
                    </a:srgbClr>
                  </a:outerShdw>
                </a:effectLst>
              </a:defRPr>
            </a:lvl1pPr>
          </a:lstStyle>
          <a:p>
            <a:pPr/>
            <a:r>
              <a:t>*</a:t>
            </a:r>
          </a:p>
        </p:txBody>
      </p:sp>
      <p:sp>
        <p:nvSpPr>
          <p:cNvPr id="215" name="Shape 219"/>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0"/>
                                        </p:tgtEl>
                                        <p:attrNameLst>
                                          <p:attrName>style.visibility</p:attrName>
                                        </p:attrNameLst>
                                      </p:cBhvr>
                                      <p:to>
                                        <p:strVal val="visible"/>
                                      </p:to>
                                    </p:set>
                                    <p:animEffect filter="dissolve" transition="in">
                                      <p:cBhvr>
                                        <p:cTn id="7" dur="500"/>
                                        <p:tgtEl>
                                          <p:spTgt spid="210"/>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13"/>
                                        </p:tgtEl>
                                        <p:attrNameLst>
                                          <p:attrName>style.visibility</p:attrName>
                                        </p:attrNameLst>
                                      </p:cBhvr>
                                      <p:to>
                                        <p:strVal val="visible"/>
                                      </p:to>
                                    </p:set>
                                    <p:animEffect filter="dissolve" transition="in">
                                      <p:cBhvr>
                                        <p:cTn id="11" dur="500"/>
                                        <p:tgtEl>
                                          <p:spTgt spid="213"/>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07"/>
                                        </p:tgtEl>
                                        <p:attrNameLst>
                                          <p:attrName>style.visibility</p:attrName>
                                        </p:attrNameLst>
                                      </p:cBhvr>
                                      <p:to>
                                        <p:strVal val="visible"/>
                                      </p:to>
                                    </p:set>
                                    <p:animEffect filter="dissolve" transition="in">
                                      <p:cBhvr>
                                        <p:cTn id="15" dur="5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P build="whole" bldLvl="1" animBg="1" rev="0" advAuto="0" spid="207" grpId="3"/>
      <p:bldP build="whole" bldLvl="1" animBg="1" rev="0" advAuto="0" spid="213"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Screen Shot 2018-08-19 at 12.58.06 PM.png" descr="Screen Shot 2018-08-19 at 12.58.06 PM.png"/>
          <p:cNvPicPr>
            <a:picLocks noChangeAspect="1"/>
          </p:cNvPicPr>
          <p:nvPr/>
        </p:nvPicPr>
        <p:blipFill>
          <a:blip r:embed="rId2">
            <a:extLst/>
          </a:blip>
          <a:stretch>
            <a:fillRect/>
          </a:stretch>
        </p:blipFill>
        <p:spPr>
          <a:xfrm>
            <a:off x="-132062" y="1953010"/>
            <a:ext cx="12456123" cy="3866380"/>
          </a:xfrm>
          <a:prstGeom prst="rect">
            <a:avLst/>
          </a:prstGeom>
          <a:ln w="12700">
            <a:miter lim="400000"/>
          </a:ln>
        </p:spPr>
      </p:pic>
      <p:pic>
        <p:nvPicPr>
          <p:cNvPr id="218" name="Screen Shot 2018-08-19 at 12.58.21 PM.png" descr="Screen Shot 2018-08-19 at 12.58.21 PM.png"/>
          <p:cNvPicPr>
            <a:picLocks noChangeAspect="1"/>
          </p:cNvPicPr>
          <p:nvPr/>
        </p:nvPicPr>
        <p:blipFill>
          <a:blip r:embed="rId3">
            <a:extLst/>
          </a:blip>
          <a:stretch>
            <a:fillRect/>
          </a:stretch>
        </p:blipFill>
        <p:spPr>
          <a:xfrm>
            <a:off x="12303" y="962530"/>
            <a:ext cx="12167394" cy="98383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Screen Shot 2018-05-19 at 9.36.57 AM.png" descr="Screen Shot 2018-05-19 at 9.36.57 AM.png"/>
          <p:cNvPicPr>
            <a:picLocks noChangeAspect="1"/>
          </p:cNvPicPr>
          <p:nvPr/>
        </p:nvPicPr>
        <p:blipFill>
          <a:blip r:embed="rId2">
            <a:extLst/>
          </a:blip>
          <a:stretch>
            <a:fillRect/>
          </a:stretch>
        </p:blipFill>
        <p:spPr>
          <a:xfrm>
            <a:off x="216915" y="860468"/>
            <a:ext cx="11758170" cy="507512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lide Number"/>
          <p:cNvSpPr txBox="1"/>
          <p:nvPr>
            <p:ph type="sldNum" sz="quarter" idx="4294967295"/>
          </p:nvPr>
        </p:nvSpPr>
        <p:spPr>
          <a:xfrm>
            <a:off x="11746303"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3" name="image2.png" descr="image2.png"/>
          <p:cNvPicPr>
            <a:picLocks noChangeAspect="1"/>
          </p:cNvPicPr>
          <p:nvPr/>
        </p:nvPicPr>
        <p:blipFill>
          <a:blip r:embed="rId2">
            <a:extLst/>
          </a:blip>
          <a:stretch>
            <a:fillRect/>
          </a:stretch>
        </p:blipFill>
        <p:spPr>
          <a:xfrm>
            <a:off x="161629" y="138898"/>
            <a:ext cx="11868741" cy="658020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25" name="Shape 221"/>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Shape 222"/>
          <p:cNvSpPr/>
          <p:nvPr/>
        </p:nvSpPr>
        <p:spPr>
          <a:xfrm>
            <a:off x="2297915" y="4557776"/>
            <a:ext cx="894082" cy="731522"/>
          </a:xfrm>
          <a:prstGeom prst="rect">
            <a:avLst/>
          </a:prstGeom>
          <a:solidFill>
            <a:srgbClr val="CCCCCC"/>
          </a:solidFill>
          <a:ln w="12700">
            <a:miter lim="400000"/>
          </a:ln>
          <a:effectLst>
            <a:outerShdw sx="100000" sy="100000" kx="0" ky="0" algn="b" rotWithShape="0" blurRad="76200" dist="76200" dir="2700000">
              <a:srgbClr val="000000">
                <a:alpha val="70000"/>
              </a:srgbClr>
            </a:outerShdw>
          </a:effectLst>
        </p:spPr>
        <p:txBody>
          <a:bodyPr lIns="45718" tIns="45718" rIns="45718" bIns="45718" anchor="ctr"/>
          <a:lstStyle/>
          <a:p>
            <a:pPr algn="ctr">
              <a:defRPr>
                <a:solidFill>
                  <a:srgbClr val="FFFFFF"/>
                </a:solidFill>
              </a:defRPr>
            </a:pPr>
          </a:p>
        </p:txBody>
      </p:sp>
      <p:sp>
        <p:nvSpPr>
          <p:cNvPr id="227" name="Shape 223"/>
          <p:cNvSpPr/>
          <p:nvPr/>
        </p:nvSpPr>
        <p:spPr>
          <a:xfrm>
            <a:off x="3715413" y="1692655"/>
            <a:ext cx="894082" cy="3596643"/>
          </a:xfrm>
          <a:prstGeom prst="rect">
            <a:avLst/>
          </a:prstGeom>
          <a:solidFill>
            <a:srgbClr val="FFFF00"/>
          </a:solidFill>
          <a:ln w="12700">
            <a:miter lim="400000"/>
          </a:ln>
          <a:effectLst>
            <a:outerShdw sx="100000" sy="100000" kx="0" ky="0" algn="b" rotWithShape="0" blurRad="76200" dist="76200" dir="2700000">
              <a:srgbClr val="000000">
                <a:alpha val="70000"/>
              </a:srgbClr>
            </a:outerShdw>
          </a:effectLst>
        </p:spPr>
        <p:txBody>
          <a:bodyPr lIns="45718" tIns="45718" rIns="45718" bIns="45718" anchor="ctr"/>
          <a:lstStyle/>
          <a:p>
            <a:pPr algn="ctr">
              <a:defRPr>
                <a:solidFill>
                  <a:srgbClr val="FFFFFF"/>
                </a:solidFill>
              </a:defRPr>
            </a:pPr>
          </a:p>
        </p:txBody>
      </p:sp>
      <p:sp>
        <p:nvSpPr>
          <p:cNvPr id="228" name="Shape 224"/>
          <p:cNvSpPr/>
          <p:nvPr/>
        </p:nvSpPr>
        <p:spPr>
          <a:xfrm>
            <a:off x="6835116" y="4405376"/>
            <a:ext cx="894082" cy="883922"/>
          </a:xfrm>
          <a:prstGeom prst="rect">
            <a:avLst/>
          </a:prstGeom>
          <a:solidFill>
            <a:srgbClr val="CCCCCC"/>
          </a:solidFill>
          <a:ln w="12700">
            <a:miter lim="400000"/>
          </a:ln>
          <a:effectLst>
            <a:outerShdw sx="100000" sy="100000" kx="0" ky="0" algn="b" rotWithShape="0" blurRad="76200" dist="76200" dir="2700000">
              <a:srgbClr val="000000">
                <a:alpha val="70000"/>
              </a:srgbClr>
            </a:outerShdw>
          </a:effectLst>
        </p:spPr>
        <p:txBody>
          <a:bodyPr lIns="45718" tIns="45718" rIns="45718" bIns="45718" anchor="ctr"/>
          <a:lstStyle/>
          <a:p>
            <a:pPr algn="ctr">
              <a:defRPr>
                <a:solidFill>
                  <a:srgbClr val="FFFFFF"/>
                </a:solidFill>
              </a:defRPr>
            </a:pPr>
          </a:p>
        </p:txBody>
      </p:sp>
      <p:sp>
        <p:nvSpPr>
          <p:cNvPr id="229" name="Shape 225"/>
          <p:cNvSpPr/>
          <p:nvPr/>
        </p:nvSpPr>
        <p:spPr>
          <a:xfrm>
            <a:off x="8277400" y="1692655"/>
            <a:ext cx="894082" cy="3596643"/>
          </a:xfrm>
          <a:prstGeom prst="rect">
            <a:avLst/>
          </a:prstGeom>
          <a:solidFill>
            <a:srgbClr val="F734F7"/>
          </a:solidFill>
          <a:ln w="12700">
            <a:miter lim="400000"/>
          </a:ln>
          <a:effectLst>
            <a:outerShdw sx="100000" sy="100000" kx="0" ky="0" algn="b" rotWithShape="0" blurRad="76200" dist="76200" dir="2700000">
              <a:srgbClr val="000000">
                <a:alpha val="70000"/>
              </a:srgbClr>
            </a:outerShdw>
          </a:effectLst>
        </p:spPr>
        <p:txBody>
          <a:bodyPr lIns="45718" tIns="45718" rIns="45718" bIns="45718" anchor="ctr"/>
          <a:lstStyle/>
          <a:p>
            <a:pPr algn="ctr">
              <a:defRPr>
                <a:solidFill>
                  <a:srgbClr val="FFFFFF"/>
                </a:solidFill>
              </a:defRPr>
            </a:pPr>
          </a:p>
        </p:txBody>
      </p:sp>
      <p:sp>
        <p:nvSpPr>
          <p:cNvPr id="230" name="Shape 226"/>
          <p:cNvSpPr txBox="1"/>
          <p:nvPr/>
        </p:nvSpPr>
        <p:spPr>
          <a:xfrm>
            <a:off x="2469894" y="5411216"/>
            <a:ext cx="480228"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11</a:t>
            </a:r>
          </a:p>
        </p:txBody>
      </p:sp>
      <p:sp>
        <p:nvSpPr>
          <p:cNvPr id="231" name="Shape 227"/>
          <p:cNvSpPr txBox="1"/>
          <p:nvPr/>
        </p:nvSpPr>
        <p:spPr>
          <a:xfrm>
            <a:off x="3912615" y="5411216"/>
            <a:ext cx="499674"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54</a:t>
            </a:r>
          </a:p>
        </p:txBody>
      </p:sp>
      <p:sp>
        <p:nvSpPr>
          <p:cNvPr id="232" name="Shape 228"/>
          <p:cNvSpPr txBox="1"/>
          <p:nvPr/>
        </p:nvSpPr>
        <p:spPr>
          <a:xfrm>
            <a:off x="6757416" y="5411216"/>
            <a:ext cx="1112424"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12.8%</a:t>
            </a:r>
          </a:p>
        </p:txBody>
      </p:sp>
      <p:sp>
        <p:nvSpPr>
          <p:cNvPr id="233" name="Shape 229"/>
          <p:cNvSpPr txBox="1"/>
          <p:nvPr/>
        </p:nvSpPr>
        <p:spPr>
          <a:xfrm>
            <a:off x="8318720" y="5411216"/>
            <a:ext cx="815860"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54%</a:t>
            </a:r>
          </a:p>
        </p:txBody>
      </p:sp>
      <p:sp>
        <p:nvSpPr>
          <p:cNvPr id="234" name="Shape 230"/>
          <p:cNvSpPr txBox="1"/>
          <p:nvPr/>
        </p:nvSpPr>
        <p:spPr>
          <a:xfrm>
            <a:off x="2139668" y="5855847"/>
            <a:ext cx="1147498"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solidFill>
                  <a:schemeClr val="accent4">
                    <a:lumOff val="25000"/>
                  </a:schemeClr>
                </a:solidFill>
                <a:effectLst>
                  <a:outerShdw sx="100000" sy="100000" kx="0" ky="0" algn="b" rotWithShape="0" blurRad="76200" dist="76200" dir="2700000">
                    <a:srgbClr val="000000">
                      <a:alpha val="70000"/>
                    </a:srgbClr>
                  </a:outerShdw>
                </a:effectLst>
              </a:defRPr>
            </a:lvl1pPr>
          </a:lstStyle>
          <a:p>
            <a:pPr/>
            <a:r>
              <a:t>1986 schedule</a:t>
            </a:r>
          </a:p>
        </p:txBody>
      </p:sp>
      <p:sp>
        <p:nvSpPr>
          <p:cNvPr id="235" name="Shape 231"/>
          <p:cNvSpPr txBox="1"/>
          <p:nvPr/>
        </p:nvSpPr>
        <p:spPr>
          <a:xfrm>
            <a:off x="6603238" y="5855847"/>
            <a:ext cx="1294652"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solidFill>
                  <a:schemeClr val="accent4">
                    <a:lumOff val="25000"/>
                  </a:schemeClr>
                </a:solidFill>
                <a:effectLst>
                  <a:outerShdw sx="100000" sy="100000" kx="0" ky="0" algn="b" rotWithShape="0" blurRad="76200" dist="76200" dir="2700000">
                    <a:srgbClr val="000000">
                      <a:alpha val="70000"/>
                    </a:srgbClr>
                  </a:outerShdw>
                </a:effectLst>
              </a:defRPr>
            </a:pPr>
            <a:r>
              <a:t>1986</a:t>
            </a:r>
            <a:r>
              <a:rPr>
                <a:solidFill>
                  <a:srgbClr val="A6A6A6"/>
                </a:solidFill>
              </a:rPr>
              <a:t> </a:t>
            </a:r>
            <a:r>
              <a:t>prevalence</a:t>
            </a:r>
          </a:p>
        </p:txBody>
      </p:sp>
      <p:sp>
        <p:nvSpPr>
          <p:cNvPr id="236" name="Shape 232"/>
          <p:cNvSpPr txBox="1"/>
          <p:nvPr/>
        </p:nvSpPr>
        <p:spPr>
          <a:xfrm>
            <a:off x="8028930" y="5855847"/>
            <a:ext cx="1294652"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solidFill>
                  <a:schemeClr val="accent4">
                    <a:lumOff val="25000"/>
                  </a:schemeClr>
                </a:solidFill>
                <a:effectLst>
                  <a:outerShdw sx="100000" sy="100000" kx="0" ky="0" algn="b" rotWithShape="0" blurRad="76200" dist="76200" dir="2700000">
                    <a:srgbClr val="000000">
                      <a:alpha val="70000"/>
                    </a:srgbClr>
                  </a:outerShdw>
                </a:effectLst>
              </a:defRPr>
            </a:lvl1pPr>
          </a:lstStyle>
          <a:p>
            <a:pPr/>
            <a:r>
              <a:t>2011 prevalence</a:t>
            </a:r>
          </a:p>
        </p:txBody>
      </p:sp>
      <p:sp>
        <p:nvSpPr>
          <p:cNvPr id="237" name="Shape 233"/>
          <p:cNvSpPr txBox="1"/>
          <p:nvPr/>
        </p:nvSpPr>
        <p:spPr>
          <a:xfrm>
            <a:off x="3524260" y="5855847"/>
            <a:ext cx="1147498"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solidFill>
                  <a:schemeClr val="accent4">
                    <a:lumOff val="25000"/>
                  </a:schemeClr>
                </a:solidFill>
                <a:effectLst>
                  <a:outerShdw sx="100000" sy="100000" kx="0" ky="0" algn="b" rotWithShape="0" blurRad="76200" dist="76200" dir="2700000">
                    <a:srgbClr val="000000">
                      <a:alpha val="70000"/>
                    </a:srgbClr>
                  </a:outerShdw>
                </a:effectLst>
              </a:defRPr>
            </a:lvl1pPr>
          </a:lstStyle>
          <a:p>
            <a:pPr/>
            <a:r>
              <a:t>2017 schedule</a:t>
            </a:r>
          </a:p>
        </p:txBody>
      </p:sp>
      <p:sp>
        <p:nvSpPr>
          <p:cNvPr id="238" name="Shape 234"/>
          <p:cNvSpPr txBox="1"/>
          <p:nvPr/>
        </p:nvSpPr>
        <p:spPr>
          <a:xfrm>
            <a:off x="1967041" y="752185"/>
            <a:ext cx="3787636"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2000">
                <a:solidFill>
                  <a:srgbClr val="F2F2F2"/>
                </a:solidFill>
                <a:effectLst>
                  <a:outerShdw sx="100000" sy="100000" kx="0" ky="0" algn="b" rotWithShape="0" blurRad="76200" dist="76200" dir="2700000">
                    <a:srgbClr val="000000">
                      <a:alpha val="70000"/>
                    </a:srgbClr>
                  </a:outerShdw>
                </a:effectLst>
                <a:latin typeface="+mj-lt"/>
                <a:ea typeface="+mj-ea"/>
                <a:cs typeface="+mj-cs"/>
                <a:sym typeface="Helvetica"/>
              </a:defRPr>
            </a:pPr>
            <a:r>
              <a:t>Number of Childhood Vaccine</a:t>
            </a:r>
          </a:p>
          <a:p>
            <a:pPr algn="ctr">
              <a:defRPr b="1" sz="2000">
                <a:solidFill>
                  <a:srgbClr val="F2F2F2"/>
                </a:solidFill>
                <a:effectLst>
                  <a:outerShdw sx="100000" sy="100000" kx="0" ky="0" algn="b" rotWithShape="0" blurRad="76200" dist="76200" dir="2700000">
                    <a:srgbClr val="000000">
                      <a:alpha val="70000"/>
                    </a:srgbClr>
                  </a:outerShdw>
                </a:effectLst>
                <a:latin typeface="+mj-lt"/>
                <a:ea typeface="+mj-ea"/>
                <a:cs typeface="+mj-cs"/>
                <a:sym typeface="Helvetica"/>
              </a:defRPr>
            </a:pPr>
            <a:r>
              <a:t>Injections Administered</a:t>
            </a:r>
          </a:p>
        </p:txBody>
      </p:sp>
      <p:sp>
        <p:nvSpPr>
          <p:cNvPr id="239" name="Shape 235"/>
          <p:cNvSpPr txBox="1"/>
          <p:nvPr/>
        </p:nvSpPr>
        <p:spPr>
          <a:xfrm>
            <a:off x="5981739" y="766324"/>
            <a:ext cx="5500164"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2000">
                <a:solidFill>
                  <a:srgbClr val="F2F2F2"/>
                </a:solidFill>
                <a:effectLst>
                  <a:outerShdw sx="100000" sy="100000" kx="0" ky="0" algn="b" rotWithShape="0" blurRad="76200" dist="76200" dir="2700000">
                    <a:srgbClr val="000000">
                      <a:alpha val="70000"/>
                    </a:srgbClr>
                  </a:outerShdw>
                </a:effectLst>
                <a:latin typeface="+mj-lt"/>
                <a:ea typeface="+mj-ea"/>
                <a:cs typeface="+mj-cs"/>
                <a:sym typeface="Helvetica"/>
              </a:defRPr>
            </a:pPr>
            <a:r>
              <a:t>Childhood Chronic Illness &amp; </a:t>
            </a:r>
          </a:p>
          <a:p>
            <a:pPr algn="ctr">
              <a:defRPr b="1" sz="2000">
                <a:solidFill>
                  <a:srgbClr val="F2F2F2"/>
                </a:solidFill>
                <a:effectLst>
                  <a:outerShdw sx="100000" sy="100000" kx="0" ky="0" algn="b" rotWithShape="0" blurRad="76200" dist="76200" dir="2700000">
                    <a:srgbClr val="000000">
                      <a:alpha val="70000"/>
                    </a:srgbClr>
                  </a:outerShdw>
                </a:effectLst>
                <a:latin typeface="+mj-lt"/>
                <a:ea typeface="+mj-ea"/>
                <a:cs typeface="+mj-cs"/>
                <a:sym typeface="Helvetica"/>
              </a:defRPr>
            </a:pPr>
            <a:r>
              <a:t>Developmental Disability Prevalence</a:t>
            </a:r>
          </a:p>
        </p:txBody>
      </p:sp>
      <p:sp>
        <p:nvSpPr>
          <p:cNvPr id="240" name="Shape 236"/>
          <p:cNvSpPr txBox="1"/>
          <p:nvPr/>
        </p:nvSpPr>
        <p:spPr>
          <a:xfrm>
            <a:off x="5910626" y="6439504"/>
            <a:ext cx="6094299" cy="40064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900">
                <a:solidFill>
                  <a:srgbClr val="D9D9D9"/>
                </a:solidFill>
              </a:defRPr>
            </a:pPr>
            <a:r>
              <a:t>†Bethel et. al, 2011, </a:t>
            </a:r>
            <a:r>
              <a:rPr i="1">
                <a:latin typeface="+mj-lt"/>
                <a:ea typeface="+mj-ea"/>
                <a:cs typeface="+mj-cs"/>
                <a:sym typeface="Helvetica"/>
              </a:rPr>
              <a:t>A National and State Profile of Leading Health Problems and Health Care Quality for US Children: Key Insurance Disparities and Across-State Variations</a:t>
            </a:r>
            <a:r>
              <a:t>, Academic Pediatrics.</a:t>
            </a:r>
          </a:p>
        </p:txBody>
      </p:sp>
      <p:sp>
        <p:nvSpPr>
          <p:cNvPr id="241" name="Shape 237"/>
          <p:cNvSpPr txBox="1"/>
          <p:nvPr/>
        </p:nvSpPr>
        <p:spPr>
          <a:xfrm>
            <a:off x="48234" y="6439504"/>
            <a:ext cx="5648480" cy="2334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900">
                <a:solidFill>
                  <a:srgbClr val="D9D9D9"/>
                </a:solidFill>
              </a:defRPr>
            </a:pPr>
            <a:r>
              <a:t>* Cleave et. al, 2010, </a:t>
            </a:r>
            <a:r>
              <a:rPr i="1">
                <a:latin typeface="+mj-lt"/>
                <a:ea typeface="+mj-ea"/>
                <a:cs typeface="+mj-cs"/>
                <a:sym typeface="Helvetica"/>
              </a:rPr>
              <a:t>Dynamics of Obesity and Chronic Health Conditions Among Children and Youth</a:t>
            </a:r>
            <a:r>
              <a:t>, JAMA.</a:t>
            </a:r>
          </a:p>
        </p:txBody>
      </p:sp>
      <p:sp>
        <p:nvSpPr>
          <p:cNvPr id="242" name="Shape 238"/>
          <p:cNvSpPr txBox="1"/>
          <p:nvPr/>
        </p:nvSpPr>
        <p:spPr>
          <a:xfrm>
            <a:off x="7652363" y="5411216"/>
            <a:ext cx="205342" cy="30059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a:solidFill>
                  <a:srgbClr val="BFBFBF"/>
                </a:solidFill>
                <a:effectLst>
                  <a:outerShdw sx="100000" sy="100000" kx="0" ky="0" algn="b" rotWithShape="0" blurRad="50800" dist="38100" dir="2700000">
                    <a:srgbClr val="000000">
                      <a:alpha val="40000"/>
                    </a:srgbClr>
                  </a:outerShdw>
                </a:effectLst>
              </a:defRPr>
            </a:lvl1pPr>
          </a:lstStyle>
          <a:p>
            <a:pPr/>
            <a:r>
              <a:t>*</a:t>
            </a:r>
          </a:p>
        </p:txBody>
      </p:sp>
      <p:sp>
        <p:nvSpPr>
          <p:cNvPr id="243" name="Shape 239"/>
          <p:cNvSpPr txBox="1"/>
          <p:nvPr/>
        </p:nvSpPr>
        <p:spPr>
          <a:xfrm>
            <a:off x="8939958" y="5373740"/>
            <a:ext cx="217992"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BFBFBF"/>
                </a:solidFill>
                <a:effectLst>
                  <a:outerShdw sx="100000" sy="100000" kx="0" ky="0" algn="b" rotWithShape="0" blurRad="76200" dist="38100" dir="2700000">
                    <a:srgbClr val="000000">
                      <a:alpha val="70000"/>
                    </a:srgbClr>
                  </a:outerShdw>
                </a:effectLst>
              </a:defRPr>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5" name="Shape 245"/>
          <p:cNvSpPr txBox="1"/>
          <p:nvPr/>
        </p:nvSpPr>
        <p:spPr>
          <a:xfrm>
            <a:off x="2423405" y="5230958"/>
            <a:ext cx="7345186" cy="548639"/>
          </a:xfrm>
          <a:prstGeom prst="rect">
            <a:avLst/>
          </a:prstGeom>
          <a:ln w="12700">
            <a:miter lim="400000"/>
          </a:ln>
          <a:effectLst>
            <a:outerShdw sx="100000" sy="100000" kx="0" ky="0" algn="b" rotWithShape="0" blurRad="76200" dist="38100" dir="2700000">
              <a:srgbClr val="000000">
                <a:alpha val="70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b="1" sz="3000">
                <a:solidFill>
                  <a:srgbClr val="00FDFF"/>
                </a:solidFill>
                <a:latin typeface="+mj-lt"/>
                <a:ea typeface="+mj-ea"/>
                <a:cs typeface="+mj-cs"/>
                <a:sym typeface="Helvetica"/>
              </a:defRPr>
            </a:lvl1pPr>
          </a:lstStyle>
          <a:p>
            <a:pPr/>
            <a:r>
              <a:t>Who is Responsible for Vaccine Safety?</a:t>
            </a:r>
          </a:p>
        </p:txBody>
      </p:sp>
      <p:sp>
        <p:nvSpPr>
          <p:cNvPr id="246" name="Shape 246"/>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7" name="toyota-recalls.png" descr="toyota-recalls.png"/>
          <p:cNvPicPr>
            <a:picLocks noChangeAspect="1"/>
          </p:cNvPicPr>
          <p:nvPr/>
        </p:nvPicPr>
        <p:blipFill>
          <a:blip r:embed="rId3">
            <a:extLst/>
          </a:blip>
          <a:stretch>
            <a:fillRect/>
          </a:stretch>
        </p:blipFill>
        <p:spPr>
          <a:xfrm>
            <a:off x="546171" y="1929133"/>
            <a:ext cx="3364323" cy="1892433"/>
          </a:xfrm>
          <a:prstGeom prst="rect">
            <a:avLst/>
          </a:prstGeom>
          <a:ln w="12700">
            <a:miter lim="400000"/>
          </a:ln>
        </p:spPr>
      </p:pic>
      <p:pic>
        <p:nvPicPr>
          <p:cNvPr id="248" name="hqdefault.jpg" descr="hqdefault.jpg"/>
          <p:cNvPicPr>
            <a:picLocks noChangeAspect="1"/>
          </p:cNvPicPr>
          <p:nvPr/>
        </p:nvPicPr>
        <p:blipFill>
          <a:blip r:embed="rId4">
            <a:extLst/>
          </a:blip>
          <a:stretch>
            <a:fillRect/>
          </a:stretch>
        </p:blipFill>
        <p:spPr>
          <a:xfrm>
            <a:off x="4976112" y="723606"/>
            <a:ext cx="2575217" cy="1921309"/>
          </a:xfrm>
          <a:prstGeom prst="rect">
            <a:avLst/>
          </a:prstGeom>
          <a:ln w="12700">
            <a:miter lim="400000"/>
          </a:ln>
          <a:effectLst>
            <a:outerShdw sx="100000" sy="100000" kx="0" ky="0" algn="b" rotWithShape="0" blurRad="50800" dist="76200" dir="2700000">
              <a:srgbClr val="000000">
                <a:alpha val="40000"/>
              </a:srgbClr>
            </a:outerShdw>
          </a:effectLst>
        </p:spPr>
      </p:pic>
      <p:pic>
        <p:nvPicPr>
          <p:cNvPr id="249" name="152f22f986df39ba6c718b57162fb6dd.jpg" descr="152f22f986df39ba6c718b57162fb6dd.jpg"/>
          <p:cNvPicPr>
            <a:picLocks noChangeAspect="1"/>
          </p:cNvPicPr>
          <p:nvPr/>
        </p:nvPicPr>
        <p:blipFill>
          <a:blip r:embed="rId5">
            <a:extLst/>
          </a:blip>
          <a:stretch>
            <a:fillRect/>
          </a:stretch>
        </p:blipFill>
        <p:spPr>
          <a:xfrm>
            <a:off x="8324783" y="1862477"/>
            <a:ext cx="3321047" cy="2038171"/>
          </a:xfrm>
          <a:prstGeom prst="rect">
            <a:avLst/>
          </a:prstGeom>
          <a:ln w="12700">
            <a:miter lim="400000"/>
          </a:ln>
          <a:effectLst>
            <a:outerShdw sx="100000" sy="100000" kx="0" ky="0" algn="b" rotWithShape="0" blurRad="50800" dist="76200" dir="2700000">
              <a:srgbClr val="000000">
                <a:alpha val="40000"/>
              </a:srgbClr>
            </a:outerShdw>
          </a:effectLst>
        </p:spPr>
      </p:pic>
      <p:pic>
        <p:nvPicPr>
          <p:cNvPr id="250" name="Picture 2" descr="Picture 2"/>
          <p:cNvPicPr>
            <a:picLocks noChangeAspect="1"/>
          </p:cNvPicPr>
          <p:nvPr/>
        </p:nvPicPr>
        <p:blipFill>
          <a:blip r:embed="rId6">
            <a:extLst/>
          </a:blip>
          <a:stretch>
            <a:fillRect/>
          </a:stretch>
        </p:blipFill>
        <p:spPr>
          <a:xfrm>
            <a:off x="4976112" y="723606"/>
            <a:ext cx="2575217" cy="2789820"/>
          </a:xfrm>
          <a:prstGeom prst="rect">
            <a:avLst/>
          </a:prstGeom>
          <a:ln w="12700">
            <a:miter lim="400000"/>
          </a:ln>
        </p:spPr>
      </p:pic>
      <p:sp>
        <p:nvSpPr>
          <p:cNvPr id="251" name="TextBox 3"/>
          <p:cNvSpPr txBox="1"/>
          <p:nvPr/>
        </p:nvSpPr>
        <p:spPr>
          <a:xfrm rot="18839288">
            <a:off x="4594329" y="1679335"/>
            <a:ext cx="3345846" cy="3593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r>
              <a:t> </a:t>
            </a:r>
            <a:r>
              <a:rPr b="1">
                <a:solidFill>
                  <a:srgbClr val="FF0000"/>
                </a:solidFill>
                <a:latin typeface="Arial"/>
                <a:ea typeface="Arial"/>
                <a:cs typeface="Arial"/>
                <a:sym typeface="Arial"/>
              </a:rPr>
              <a:t>Warning contains Asbestos</a:t>
            </a:r>
          </a:p>
        </p:txBody>
      </p:sp>
      <p:pic>
        <p:nvPicPr>
          <p:cNvPr id="252" name="Picture 5" descr="Picture 5"/>
          <p:cNvPicPr>
            <a:picLocks noChangeAspect="1"/>
          </p:cNvPicPr>
          <p:nvPr/>
        </p:nvPicPr>
        <p:blipFill>
          <a:blip r:embed="rId7">
            <a:extLst/>
          </a:blip>
          <a:stretch>
            <a:fillRect/>
          </a:stretch>
        </p:blipFill>
        <p:spPr>
          <a:xfrm>
            <a:off x="402693" y="1831599"/>
            <a:ext cx="3634846" cy="2035514"/>
          </a:xfrm>
          <a:prstGeom prst="rect">
            <a:avLst/>
          </a:prstGeom>
          <a:ln w="12700">
            <a:miter lim="400000"/>
          </a:ln>
        </p:spPr>
      </p:pic>
      <p:sp>
        <p:nvSpPr>
          <p:cNvPr id="253" name="TextBox 6"/>
          <p:cNvSpPr txBox="1"/>
          <p:nvPr/>
        </p:nvSpPr>
        <p:spPr>
          <a:xfrm>
            <a:off x="859315" y="3995039"/>
            <a:ext cx="2803807"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E699"/>
                </a:solidFill>
                <a:latin typeface="Arial Rounded MT Bold"/>
                <a:ea typeface="Arial Rounded MT Bold"/>
                <a:cs typeface="Arial Rounded MT Bold"/>
                <a:sym typeface="Arial Rounded MT Bold"/>
              </a:defRPr>
            </a:lvl1pPr>
          </a:lstStyle>
          <a:p>
            <a:pPr/>
            <a:r>
              <a:t>Non Hodgkin Lymphoma</a:t>
            </a:r>
          </a:p>
        </p:txBody>
      </p:sp>
      <p:sp>
        <p:nvSpPr>
          <p:cNvPr id="254" name="TextBox 7"/>
          <p:cNvSpPr txBox="1"/>
          <p:nvPr/>
        </p:nvSpPr>
        <p:spPr>
          <a:xfrm>
            <a:off x="5332696" y="3646456"/>
            <a:ext cx="1850005"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E699"/>
                </a:solidFill>
                <a:latin typeface="Arial Rounded MT Bold"/>
                <a:ea typeface="Arial Rounded MT Bold"/>
                <a:cs typeface="Arial Rounded MT Bold"/>
                <a:sym typeface="Arial Rounded MT Bold"/>
              </a:defRPr>
            </a:lvl1pPr>
          </a:lstStyle>
          <a:p>
            <a:pPr/>
            <a:r>
              <a:t>Ovarian Cancer</a:t>
            </a:r>
          </a:p>
        </p:txBody>
      </p:sp>
      <p:sp>
        <p:nvSpPr>
          <p:cNvPr id="255" name="TextBox 8"/>
          <p:cNvSpPr txBox="1"/>
          <p:nvPr/>
        </p:nvSpPr>
        <p:spPr>
          <a:xfrm>
            <a:off x="9224201" y="4069377"/>
            <a:ext cx="1510788"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E699"/>
                </a:solidFill>
                <a:latin typeface="Arial Rounded MT Bold"/>
                <a:ea typeface="Arial Rounded MT Bold"/>
                <a:cs typeface="Arial Rounded MT Bold"/>
                <a:sym typeface="Arial Rounded MT Bold"/>
              </a:defRPr>
            </a:lvl1pPr>
          </a:lstStyle>
          <a:p>
            <a:pPr/>
            <a:r>
              <a:t>Heart Attack</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7" name="Shape 251"/>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0" name="Group 254"/>
          <p:cNvGrpSpPr/>
          <p:nvPr/>
        </p:nvGrpSpPr>
        <p:grpSpPr>
          <a:xfrm>
            <a:off x="-4" y="3026455"/>
            <a:ext cx="12192007" cy="1573208"/>
            <a:chOff x="-1" y="0"/>
            <a:chExt cx="12192005" cy="1573206"/>
          </a:xfrm>
        </p:grpSpPr>
        <p:sp>
          <p:nvSpPr>
            <p:cNvPr id="258" name="Shape 252"/>
            <p:cNvSpPr/>
            <p:nvPr/>
          </p:nvSpPr>
          <p:spPr>
            <a:xfrm>
              <a:off x="-2" y="-1"/>
              <a:ext cx="12192007" cy="1573207"/>
            </a:xfrm>
            <a:prstGeom prst="rect">
              <a:avLst/>
            </a:prstGeom>
            <a:solidFill>
              <a:srgbClr val="FFFFFF"/>
            </a:solidFill>
            <a:ln w="12700" cap="flat">
              <a:noFill/>
              <a:miter lim="400000"/>
            </a:ln>
            <a:effectLst>
              <a:outerShdw sx="100000" sy="100000" kx="0" ky="0" algn="b" rotWithShape="0" blurRad="50800" dist="76200" dir="2700000">
                <a:srgbClr val="000000">
                  <a:alpha val="40000"/>
                </a:srgbClr>
              </a:outerShdw>
            </a:effectLst>
          </p:spPr>
          <p:txBody>
            <a:bodyPr wrap="square" lIns="45718" tIns="45718" rIns="45718" bIns="45718" numCol="1" anchor="ctr">
              <a:noAutofit/>
            </a:bodyPr>
            <a:lstStyle/>
            <a:p>
              <a:pPr algn="ctr">
                <a:defRPr>
                  <a:solidFill>
                    <a:srgbClr val="FFFFFF"/>
                  </a:solidFill>
                </a:defRPr>
              </a:pPr>
            </a:p>
          </p:txBody>
        </p:sp>
        <p:sp>
          <p:nvSpPr>
            <p:cNvPr id="259" name="Shape 253"/>
            <p:cNvSpPr txBox="1"/>
            <p:nvPr/>
          </p:nvSpPr>
          <p:spPr>
            <a:xfrm>
              <a:off x="-2" y="620059"/>
              <a:ext cx="12192007"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pPr/>
              <a:r>
                <a:t>   </a:t>
              </a:r>
            </a:p>
          </p:txBody>
        </p:sp>
      </p:grpSp>
      <p:sp>
        <p:nvSpPr>
          <p:cNvPr id="261" name="Shape 255"/>
          <p:cNvSpPr txBox="1"/>
          <p:nvPr/>
        </p:nvSpPr>
        <p:spPr>
          <a:xfrm>
            <a:off x="10914433" y="58411"/>
            <a:ext cx="1090492" cy="2483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200">
                <a:solidFill>
                  <a:srgbClr val="FFFFFF"/>
                </a:solidFill>
                <a:effectLst>
                  <a:outerShdw sx="100000" sy="100000" kx="0" ky="0" algn="b" rotWithShape="0" blurRad="50800" dist="76200" dir="2700000">
                    <a:srgbClr val="000000">
                      <a:alpha val="40000"/>
                    </a:srgbClr>
                  </a:outerShdw>
                </a:effectLst>
              </a:defRPr>
            </a:lvl1pPr>
          </a:lstStyle>
          <a:p>
            <a:pPr/>
            <a:r>
              <a:t>8</a:t>
            </a:r>
          </a:p>
        </p:txBody>
      </p:sp>
      <p:sp>
        <p:nvSpPr>
          <p:cNvPr id="262" name="Shape 256"/>
          <p:cNvSpPr txBox="1"/>
          <p:nvPr/>
        </p:nvSpPr>
        <p:spPr>
          <a:xfrm>
            <a:off x="1613444" y="916258"/>
            <a:ext cx="9259302"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4000">
                <a:solidFill>
                  <a:srgbClr val="00FDFF"/>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National Childhood Vaccine Injury Act</a:t>
            </a:r>
          </a:p>
        </p:txBody>
      </p:sp>
      <p:sp>
        <p:nvSpPr>
          <p:cNvPr id="263" name="Shape 257"/>
          <p:cNvSpPr txBox="1"/>
          <p:nvPr/>
        </p:nvSpPr>
        <p:spPr>
          <a:xfrm>
            <a:off x="5056713" y="1634151"/>
            <a:ext cx="2268695" cy="49704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200">
                <a:solidFill>
                  <a:srgbClr val="FFFFFF"/>
                </a:solidFill>
                <a:effectLst>
                  <a:outerShdw sx="100000" sy="100000" kx="0" ky="0" algn="b" rotWithShape="0" blurRad="50800" dist="76200" dir="2700000">
                    <a:srgbClr val="000000">
                      <a:alpha val="40000"/>
                    </a:srgbClr>
                  </a:outerShdw>
                </a:effectLst>
              </a:defRPr>
            </a:lvl1pPr>
          </a:lstStyle>
          <a:p>
            <a:pPr/>
            <a:r>
              <a:t>The 1986 Act</a:t>
            </a:r>
          </a:p>
        </p:txBody>
      </p:sp>
      <p:pic>
        <p:nvPicPr>
          <p:cNvPr id="264" name="image22.tif" descr="image22.tif"/>
          <p:cNvPicPr>
            <a:picLocks noChangeAspect="1"/>
          </p:cNvPicPr>
          <p:nvPr/>
        </p:nvPicPr>
        <p:blipFill>
          <a:blip r:embed="rId3">
            <a:extLst/>
          </a:blip>
          <a:stretch>
            <a:fillRect/>
          </a:stretch>
        </p:blipFill>
        <p:spPr>
          <a:xfrm>
            <a:off x="595847" y="3416315"/>
            <a:ext cx="1195711" cy="714551"/>
          </a:xfrm>
          <a:prstGeom prst="rect">
            <a:avLst/>
          </a:prstGeom>
          <a:ln w="12700">
            <a:miter lim="400000"/>
          </a:ln>
        </p:spPr>
      </p:pic>
      <p:pic>
        <p:nvPicPr>
          <p:cNvPr id="265" name="image23.tif" descr="image23.tif"/>
          <p:cNvPicPr>
            <a:picLocks noChangeAspect="1"/>
          </p:cNvPicPr>
          <p:nvPr/>
        </p:nvPicPr>
        <p:blipFill>
          <a:blip r:embed="rId4">
            <a:extLst/>
          </a:blip>
          <a:stretch>
            <a:fillRect/>
          </a:stretch>
        </p:blipFill>
        <p:spPr>
          <a:xfrm>
            <a:off x="2107581" y="3438618"/>
            <a:ext cx="2026107" cy="585673"/>
          </a:xfrm>
          <a:prstGeom prst="rect">
            <a:avLst/>
          </a:prstGeom>
          <a:ln w="12700">
            <a:miter lim="400000"/>
          </a:ln>
        </p:spPr>
      </p:pic>
      <p:pic>
        <p:nvPicPr>
          <p:cNvPr id="266" name="image24.tif" descr="image24.tif"/>
          <p:cNvPicPr>
            <a:picLocks noChangeAspect="1"/>
          </p:cNvPicPr>
          <p:nvPr/>
        </p:nvPicPr>
        <p:blipFill>
          <a:blip r:embed="rId5">
            <a:extLst/>
          </a:blip>
          <a:stretch>
            <a:fillRect/>
          </a:stretch>
        </p:blipFill>
        <p:spPr>
          <a:xfrm>
            <a:off x="4455328" y="3317271"/>
            <a:ext cx="1202775" cy="957731"/>
          </a:xfrm>
          <a:prstGeom prst="rect">
            <a:avLst/>
          </a:prstGeom>
          <a:ln w="12700">
            <a:miter lim="400000"/>
          </a:ln>
        </p:spPr>
      </p:pic>
      <p:pic>
        <p:nvPicPr>
          <p:cNvPr id="267" name="image25.tif" descr="image25.tif"/>
          <p:cNvPicPr>
            <a:picLocks noChangeAspect="1"/>
          </p:cNvPicPr>
          <p:nvPr/>
        </p:nvPicPr>
        <p:blipFill>
          <a:blip r:embed="rId6">
            <a:extLst/>
          </a:blip>
          <a:stretch>
            <a:fillRect/>
          </a:stretch>
        </p:blipFill>
        <p:spPr>
          <a:xfrm>
            <a:off x="10534856" y="3307379"/>
            <a:ext cx="1165255" cy="1002336"/>
          </a:xfrm>
          <a:prstGeom prst="rect">
            <a:avLst/>
          </a:prstGeom>
          <a:ln w="12700">
            <a:miter lim="400000"/>
          </a:ln>
        </p:spPr>
      </p:pic>
      <p:pic>
        <p:nvPicPr>
          <p:cNvPr id="268" name="image26.tif" descr="image26.tif"/>
          <p:cNvPicPr>
            <a:picLocks noChangeAspect="1"/>
          </p:cNvPicPr>
          <p:nvPr/>
        </p:nvPicPr>
        <p:blipFill>
          <a:blip r:embed="rId7">
            <a:extLst/>
          </a:blip>
          <a:stretch>
            <a:fillRect/>
          </a:stretch>
        </p:blipFill>
        <p:spPr>
          <a:xfrm>
            <a:off x="8127355" y="3646482"/>
            <a:ext cx="1986076" cy="324129"/>
          </a:xfrm>
          <a:prstGeom prst="rect">
            <a:avLst/>
          </a:prstGeom>
          <a:ln w="12700">
            <a:miter lim="400000"/>
          </a:ln>
        </p:spPr>
      </p:pic>
      <p:pic>
        <p:nvPicPr>
          <p:cNvPr id="269" name="image27.tif" descr="image27.tif"/>
          <p:cNvPicPr>
            <a:picLocks noChangeAspect="1"/>
          </p:cNvPicPr>
          <p:nvPr/>
        </p:nvPicPr>
        <p:blipFill>
          <a:blip r:embed="rId8">
            <a:extLst/>
          </a:blip>
          <a:stretch>
            <a:fillRect/>
          </a:stretch>
        </p:blipFill>
        <p:spPr>
          <a:xfrm>
            <a:off x="5908923" y="3473427"/>
            <a:ext cx="1958827" cy="534227"/>
          </a:xfrm>
          <a:prstGeom prst="rect">
            <a:avLst/>
          </a:prstGeom>
          <a:ln w="12700">
            <a:miter lim="400000"/>
          </a:ln>
        </p:spPr>
      </p:pic>
      <p:grpSp>
        <p:nvGrpSpPr>
          <p:cNvPr id="274" name="Group 268"/>
          <p:cNvGrpSpPr/>
          <p:nvPr/>
        </p:nvGrpSpPr>
        <p:grpSpPr>
          <a:xfrm>
            <a:off x="-884484" y="1473604"/>
            <a:ext cx="13854623" cy="4840148"/>
            <a:chOff x="0" y="0"/>
            <a:chExt cx="13854622" cy="4840147"/>
          </a:xfrm>
        </p:grpSpPr>
        <p:grpSp>
          <p:nvGrpSpPr>
            <p:cNvPr id="272" name="Group 266"/>
            <p:cNvGrpSpPr/>
            <p:nvPr/>
          </p:nvGrpSpPr>
          <p:grpSpPr>
            <a:xfrm>
              <a:off x="-1" y="0"/>
              <a:ext cx="13854623" cy="4840148"/>
              <a:chOff x="0" y="0"/>
              <a:chExt cx="13854622" cy="4840147"/>
            </a:xfrm>
          </p:grpSpPr>
          <p:sp>
            <p:nvSpPr>
              <p:cNvPr id="270" name="Shape 264"/>
              <p:cNvSpPr/>
              <p:nvPr/>
            </p:nvSpPr>
            <p:spPr>
              <a:xfrm rot="20608931">
                <a:off x="-174141" y="2001776"/>
                <a:ext cx="14202903" cy="836596"/>
              </a:xfrm>
              <a:prstGeom prst="rect">
                <a:avLst/>
              </a:prstGeom>
              <a:solidFill>
                <a:srgbClr val="FFC801"/>
              </a:solidFill>
              <a:ln w="12700" cap="flat">
                <a:noFill/>
                <a:miter lim="400000"/>
              </a:ln>
              <a:effectLst>
                <a:outerShdw sx="100000" sy="100000" kx="0" ky="0" algn="b" rotWithShape="0" blurRad="50800" dist="76200" dir="2700000">
                  <a:srgbClr val="000000">
                    <a:alpha val="40000"/>
                  </a:srgbClr>
                </a:outerShdw>
              </a:effectLst>
            </p:spPr>
            <p:txBody>
              <a:bodyPr wrap="square" lIns="45718" tIns="45718" rIns="45718" bIns="45718" numCol="1" anchor="ctr">
                <a:noAutofit/>
              </a:bodyPr>
              <a:lstStyle/>
              <a:p>
                <a:pPr algn="ctr">
                  <a:defRPr>
                    <a:solidFill>
                      <a:srgbClr val="FFFFFF"/>
                    </a:solidFill>
                  </a:defRPr>
                </a:pPr>
              </a:p>
            </p:txBody>
          </p:sp>
          <p:sp>
            <p:nvSpPr>
              <p:cNvPr id="271" name="Shape 265"/>
              <p:cNvSpPr txBox="1"/>
              <p:nvPr/>
            </p:nvSpPr>
            <p:spPr>
              <a:xfrm rot="20608931">
                <a:off x="-174141" y="2253531"/>
                <a:ext cx="14202903" cy="33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pPr/>
                <a:r>
                  <a:t>   </a:t>
                </a:r>
              </a:p>
            </p:txBody>
          </p:sp>
        </p:grpSp>
        <p:sp>
          <p:nvSpPr>
            <p:cNvPr id="273" name="Shape 267"/>
            <p:cNvSpPr txBox="1"/>
            <p:nvPr/>
          </p:nvSpPr>
          <p:spPr>
            <a:xfrm rot="20592294">
              <a:off x="1078438" y="2008471"/>
              <a:ext cx="11642493" cy="764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b="1" sz="4400">
                  <a:solidFill>
                    <a:srgbClr val="FFFFFF"/>
                  </a:solidFill>
                  <a:effectLst>
                    <a:outerShdw sx="100000" sy="100000" kx="0" ky="0" algn="b" rotWithShape="0" blurRad="50800" dist="76200" dir="2700000">
                      <a:srgbClr val="000000">
                        <a:alpha val="77000"/>
                      </a:srgbClr>
                    </a:outerShdw>
                  </a:effectLst>
                  <a:latin typeface="+mj-lt"/>
                  <a:ea typeface="+mj-ea"/>
                  <a:cs typeface="+mj-cs"/>
                  <a:sym typeface="Helvetica"/>
                </a:defRPr>
              </a:lvl1pPr>
            </a:lstStyle>
            <a:p>
              <a:pPr/>
              <a:r>
                <a:t>Immunity from Liability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60"/>
                                        </p:tgtEl>
                                        <p:attrNameLst>
                                          <p:attrName>style.visibility</p:attrName>
                                        </p:attrNameLst>
                                      </p:cBhvr>
                                      <p:to>
                                        <p:strVal val="visible"/>
                                      </p:to>
                                    </p:set>
                                    <p:animEffect filter="dissolve" transition="in">
                                      <p:cBhvr>
                                        <p:cTn id="7" dur="500"/>
                                        <p:tgtEl>
                                          <p:spTgt spid="260"/>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64"/>
                                        </p:tgtEl>
                                        <p:attrNameLst>
                                          <p:attrName>style.visibility</p:attrName>
                                        </p:attrNameLst>
                                      </p:cBhvr>
                                      <p:to>
                                        <p:strVal val="visible"/>
                                      </p:to>
                                    </p:set>
                                    <p:animEffect filter="dissolve" transition="in">
                                      <p:cBhvr>
                                        <p:cTn id="11" dur="500"/>
                                        <p:tgtEl>
                                          <p:spTgt spid="264"/>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65"/>
                                        </p:tgtEl>
                                        <p:attrNameLst>
                                          <p:attrName>style.visibility</p:attrName>
                                        </p:attrNameLst>
                                      </p:cBhvr>
                                      <p:to>
                                        <p:strVal val="visible"/>
                                      </p:to>
                                    </p:set>
                                    <p:animEffect filter="dissolve" transition="in">
                                      <p:cBhvr>
                                        <p:cTn id="15" dur="500"/>
                                        <p:tgtEl>
                                          <p:spTgt spid="265"/>
                                        </p:tgtEl>
                                      </p:cBhvr>
                                    </p:animEffect>
                                  </p:childTnLst>
                                </p:cTn>
                              </p:par>
                            </p:childTnLst>
                          </p:cTn>
                        </p:par>
                        <p:par>
                          <p:cTn id="16" fill="hold">
                            <p:stCondLst>
                              <p:cond delay="1500"/>
                            </p:stCondLst>
                            <p:childTnLst>
                              <p:par>
                                <p:cTn id="17" presetClass="entr" nodeType="afterEffect" presetID="9" grpId="4" fill="hold">
                                  <p:stCondLst>
                                    <p:cond delay="0"/>
                                  </p:stCondLst>
                                  <p:iterate type="el" backwards="0">
                                    <p:tmAbs val="0"/>
                                  </p:iterate>
                                  <p:childTnLst>
                                    <p:set>
                                      <p:cBhvr>
                                        <p:cTn id="18" fill="hold"/>
                                        <p:tgtEl>
                                          <p:spTgt spid="266"/>
                                        </p:tgtEl>
                                        <p:attrNameLst>
                                          <p:attrName>style.visibility</p:attrName>
                                        </p:attrNameLst>
                                      </p:cBhvr>
                                      <p:to>
                                        <p:strVal val="visible"/>
                                      </p:to>
                                    </p:set>
                                    <p:animEffect filter="dissolve" transition="in">
                                      <p:cBhvr>
                                        <p:cTn id="19" dur="500"/>
                                        <p:tgtEl>
                                          <p:spTgt spid="266"/>
                                        </p:tgtEl>
                                      </p:cBhvr>
                                    </p:animEffect>
                                  </p:childTnLst>
                                </p:cTn>
                              </p:par>
                            </p:childTnLst>
                          </p:cTn>
                        </p:par>
                        <p:par>
                          <p:cTn id="20" fill="hold">
                            <p:stCondLst>
                              <p:cond delay="2000"/>
                            </p:stCondLst>
                            <p:childTnLst>
                              <p:par>
                                <p:cTn id="21" presetClass="entr" nodeType="afterEffect" presetID="9" grpId="5" fill="hold">
                                  <p:stCondLst>
                                    <p:cond delay="0"/>
                                  </p:stCondLst>
                                  <p:iterate type="el" backwards="0">
                                    <p:tmAbs val="0"/>
                                  </p:iterate>
                                  <p:childTnLst>
                                    <p:set>
                                      <p:cBhvr>
                                        <p:cTn id="22" fill="hold"/>
                                        <p:tgtEl>
                                          <p:spTgt spid="269"/>
                                        </p:tgtEl>
                                        <p:attrNameLst>
                                          <p:attrName>style.visibility</p:attrName>
                                        </p:attrNameLst>
                                      </p:cBhvr>
                                      <p:to>
                                        <p:strVal val="visible"/>
                                      </p:to>
                                    </p:set>
                                    <p:animEffect filter="dissolve" transition="in">
                                      <p:cBhvr>
                                        <p:cTn id="23" dur="500"/>
                                        <p:tgtEl>
                                          <p:spTgt spid="269"/>
                                        </p:tgtEl>
                                      </p:cBhvr>
                                    </p:animEffect>
                                  </p:childTnLst>
                                </p:cTn>
                              </p:par>
                            </p:childTnLst>
                          </p:cTn>
                        </p:par>
                        <p:par>
                          <p:cTn id="24" fill="hold">
                            <p:stCondLst>
                              <p:cond delay="2500"/>
                            </p:stCondLst>
                            <p:childTnLst>
                              <p:par>
                                <p:cTn id="25" presetClass="entr" nodeType="afterEffect" presetID="9" grpId="6" fill="hold">
                                  <p:stCondLst>
                                    <p:cond delay="0"/>
                                  </p:stCondLst>
                                  <p:iterate type="el" backwards="0">
                                    <p:tmAbs val="0"/>
                                  </p:iterate>
                                  <p:childTnLst>
                                    <p:set>
                                      <p:cBhvr>
                                        <p:cTn id="26" fill="hold"/>
                                        <p:tgtEl>
                                          <p:spTgt spid="268"/>
                                        </p:tgtEl>
                                        <p:attrNameLst>
                                          <p:attrName>style.visibility</p:attrName>
                                        </p:attrNameLst>
                                      </p:cBhvr>
                                      <p:to>
                                        <p:strVal val="visible"/>
                                      </p:to>
                                    </p:set>
                                    <p:animEffect filter="dissolve" transition="in">
                                      <p:cBhvr>
                                        <p:cTn id="27" dur="500"/>
                                        <p:tgtEl>
                                          <p:spTgt spid="268"/>
                                        </p:tgtEl>
                                      </p:cBhvr>
                                    </p:animEffect>
                                  </p:childTnLst>
                                </p:cTn>
                              </p:par>
                            </p:childTnLst>
                          </p:cTn>
                        </p:par>
                        <p:par>
                          <p:cTn id="28" fill="hold">
                            <p:stCondLst>
                              <p:cond delay="3000"/>
                            </p:stCondLst>
                            <p:childTnLst>
                              <p:par>
                                <p:cTn id="29" presetClass="entr" nodeType="afterEffect" presetID="9" grpId="7" fill="hold">
                                  <p:stCondLst>
                                    <p:cond delay="0"/>
                                  </p:stCondLst>
                                  <p:iterate type="el" backwards="0">
                                    <p:tmAbs val="0"/>
                                  </p:iterate>
                                  <p:childTnLst>
                                    <p:set>
                                      <p:cBhvr>
                                        <p:cTn id="30" fill="hold"/>
                                        <p:tgtEl>
                                          <p:spTgt spid="267"/>
                                        </p:tgtEl>
                                        <p:attrNameLst>
                                          <p:attrName>style.visibility</p:attrName>
                                        </p:attrNameLst>
                                      </p:cBhvr>
                                      <p:to>
                                        <p:strVal val="visible"/>
                                      </p:to>
                                    </p:set>
                                    <p:animEffect filter="dissolve" transition="in">
                                      <p:cBhvr>
                                        <p:cTn id="31" dur="500"/>
                                        <p:tgtEl>
                                          <p:spTgt spid="267"/>
                                        </p:tgtEl>
                                      </p:cBhvr>
                                    </p:animEffect>
                                  </p:childTnLst>
                                </p:cTn>
                              </p:par>
                            </p:childTnLst>
                          </p:cTn>
                        </p:par>
                        <p:par>
                          <p:cTn id="32" fill="hold">
                            <p:stCondLst>
                              <p:cond delay="3500"/>
                            </p:stCondLst>
                            <p:childTnLst>
                              <p:par>
                                <p:cTn id="33" presetClass="entr" nodeType="afterEffect" presetID="9" grpId="8" fill="hold">
                                  <p:stCondLst>
                                    <p:cond delay="0"/>
                                  </p:stCondLst>
                                  <p:iterate type="el" backwards="0">
                                    <p:tmAbs val="0"/>
                                  </p:iterate>
                                  <p:childTnLst>
                                    <p:set>
                                      <p:cBhvr>
                                        <p:cTn id="34" fill="hold"/>
                                        <p:tgtEl>
                                          <p:spTgt spid="274"/>
                                        </p:tgtEl>
                                        <p:attrNameLst>
                                          <p:attrName>style.visibility</p:attrName>
                                        </p:attrNameLst>
                                      </p:cBhvr>
                                      <p:to>
                                        <p:strVal val="visible"/>
                                      </p:to>
                                    </p:set>
                                    <p:animEffect filter="dissolve" transition="in">
                                      <p:cBhvr>
                                        <p:cTn id="35" dur="5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2"/>
      <p:bldP build="whole" bldLvl="1" animBg="1" rev="0" advAuto="0" spid="269" grpId="5"/>
      <p:bldP build="whole" bldLvl="1" animBg="1" rev="0" advAuto="0" spid="267" grpId="7"/>
      <p:bldP build="whole" bldLvl="1" animBg="1" rev="0" advAuto="0" spid="266" grpId="4"/>
      <p:bldP build="whole" bldLvl="1" animBg="1" rev="0" advAuto="0" spid="265" grpId="3"/>
      <p:bldP build="whole" bldLvl="1" animBg="1" rev="0" advAuto="0" spid="274" grpId="8"/>
      <p:bldP build="whole" bldLvl="1" animBg="1" rev="0" advAuto="0" spid="260" grpId="1"/>
      <p:bldP build="whole" bldLvl="1" animBg="1" rev="0" advAuto="0" spid="268" grpId="6"/>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6" name="Shape 275"/>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7" name="Shape 276"/>
          <p:cNvSpPr txBox="1"/>
          <p:nvPr/>
        </p:nvSpPr>
        <p:spPr>
          <a:xfrm>
            <a:off x="10914433" y="58411"/>
            <a:ext cx="1090492" cy="2483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200">
                <a:solidFill>
                  <a:srgbClr val="FFFFFF"/>
                </a:solidFill>
                <a:effectLst>
                  <a:outerShdw sx="100000" sy="100000" kx="0" ky="0" algn="b" rotWithShape="0" blurRad="50800" dist="76200" dir="2700000">
                    <a:srgbClr val="000000">
                      <a:alpha val="40000"/>
                    </a:srgbClr>
                  </a:outerShdw>
                </a:effectLst>
              </a:defRPr>
            </a:lvl1pPr>
          </a:lstStyle>
          <a:p>
            <a:pPr/>
            <a:r>
              <a:t>11</a:t>
            </a:r>
          </a:p>
        </p:txBody>
      </p:sp>
      <p:grpSp>
        <p:nvGrpSpPr>
          <p:cNvPr id="282" name="Group 281"/>
          <p:cNvGrpSpPr/>
          <p:nvPr/>
        </p:nvGrpSpPr>
        <p:grpSpPr>
          <a:xfrm>
            <a:off x="346247" y="664610"/>
            <a:ext cx="1401531" cy="2811929"/>
            <a:chOff x="0" y="0"/>
            <a:chExt cx="1401530" cy="2811927"/>
          </a:xfrm>
        </p:grpSpPr>
        <p:sp>
          <p:nvSpPr>
            <p:cNvPr id="278" name="Shape 277"/>
            <p:cNvSpPr txBox="1"/>
            <p:nvPr/>
          </p:nvSpPr>
          <p:spPr>
            <a:xfrm>
              <a:off x="0" y="1100321"/>
              <a:ext cx="1401531" cy="1711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1100">
                  <a:solidFill>
                    <a:srgbClr val="FFFFFF"/>
                  </a:solidFill>
                  <a:effectLst>
                    <a:outerShdw sx="100000" sy="100000" kx="0" ky="0" algn="b" rotWithShape="0" blurRad="50800" dist="76200" dir="2700000">
                      <a:srgbClr val="000000">
                        <a:alpha val="40000"/>
                      </a:srgbClr>
                    </a:outerShdw>
                  </a:effectLst>
                </a:defRPr>
              </a:pPr>
              <a:r>
                <a:t>DTaP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Polio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Hib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PCV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Rotavirus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DTaP (4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Polio (4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Hib (4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PCV (4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Rotavirus (4 months)</a:t>
              </a:r>
            </a:p>
          </p:txBody>
        </p:sp>
        <p:sp>
          <p:nvSpPr>
            <p:cNvPr id="279" name="Shape 278"/>
            <p:cNvSpPr txBox="1"/>
            <p:nvPr/>
          </p:nvSpPr>
          <p:spPr>
            <a:xfrm>
              <a:off x="0" y="0"/>
              <a:ext cx="1347250" cy="764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4400">
                  <a:solidFill>
                    <a:schemeClr val="accent1"/>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1986</a:t>
              </a:r>
            </a:p>
          </p:txBody>
        </p:sp>
        <p:sp>
          <p:nvSpPr>
            <p:cNvPr id="280" name="Shape 279"/>
            <p:cNvSpPr/>
            <p:nvPr/>
          </p:nvSpPr>
          <p:spPr>
            <a:xfrm>
              <a:off x="0" y="984576"/>
              <a:ext cx="1326006" cy="2"/>
            </a:xfrm>
            <a:prstGeom prst="line">
              <a:avLst/>
            </a:prstGeom>
            <a:noFill/>
            <a:ln w="22225" cap="flat">
              <a:solidFill>
                <a:srgbClr val="FFFFFF"/>
              </a:solidFill>
              <a:prstDash val="solid"/>
              <a:miter lim="800000"/>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sp>
          <p:nvSpPr>
            <p:cNvPr id="281" name="Shape 280"/>
            <p:cNvSpPr txBox="1"/>
            <p:nvPr/>
          </p:nvSpPr>
          <p:spPr>
            <a:xfrm>
              <a:off x="53455" y="567747"/>
              <a:ext cx="1183068"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effectLst>
                    <a:outerShdw sx="100000" sy="100000" kx="0" ky="0" algn="b" rotWithShape="0" blurRad="50800" dist="76200" dir="2700000">
                      <a:srgbClr val="000000">
                        <a:alpha val="40000"/>
                      </a:srgbClr>
                    </a:outerShdw>
                  </a:effectLst>
                </a:defRPr>
              </a:lvl1pPr>
            </a:lstStyle>
            <a:p>
              <a:pPr/>
              <a:r>
                <a:t>11 Vaccines</a:t>
              </a:r>
            </a:p>
          </p:txBody>
        </p:sp>
      </p:grpSp>
      <p:grpSp>
        <p:nvGrpSpPr>
          <p:cNvPr id="287" name="Group 286"/>
          <p:cNvGrpSpPr/>
          <p:nvPr/>
        </p:nvGrpSpPr>
        <p:grpSpPr>
          <a:xfrm>
            <a:off x="2371495" y="664610"/>
            <a:ext cx="3747172" cy="5801414"/>
            <a:chOff x="0" y="0"/>
            <a:chExt cx="3747170" cy="5801412"/>
          </a:xfrm>
        </p:grpSpPr>
        <p:sp>
          <p:nvSpPr>
            <p:cNvPr id="283" name="Shape 282"/>
            <p:cNvSpPr txBox="1"/>
            <p:nvPr/>
          </p:nvSpPr>
          <p:spPr>
            <a:xfrm>
              <a:off x="0" y="1030566"/>
              <a:ext cx="3747172" cy="4770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2" spcCol="187358" anchor="t">
              <a:noAutofit/>
            </a:bodyPr>
            <a:lstStyle/>
            <a:p>
              <a:pPr>
                <a:defRPr sz="1100">
                  <a:solidFill>
                    <a:srgbClr val="FFFFFF"/>
                  </a:solidFill>
                  <a:effectLst>
                    <a:outerShdw sx="100000" sy="100000" kx="0" ky="0" algn="b" rotWithShape="0" blurRad="50800" dist="76200" dir="2700000">
                      <a:srgbClr val="000000">
                        <a:alpha val="40000"/>
                      </a:srgbClr>
                    </a:outerShdw>
                  </a:effectLst>
                </a:defRPr>
              </a:pPr>
              <a:r>
                <a:t>Influenza (pregnancy)</a:t>
              </a:r>
            </a:p>
            <a:p>
              <a:pPr>
                <a:defRPr sz="1100">
                  <a:solidFill>
                    <a:srgbClr val="FFFFFF"/>
                  </a:solidFill>
                  <a:effectLst>
                    <a:outerShdw sx="100000" sy="100000" kx="0" ky="0" algn="b" rotWithShape="0" blurRad="50800" dist="76200" dir="2700000">
                      <a:srgbClr val="000000">
                        <a:alpha val="40000"/>
                      </a:srgbClr>
                    </a:outerShdw>
                  </a:effectLst>
                </a:defRPr>
              </a:pPr>
              <a:r>
                <a:t>Tdap (pregnancy)</a:t>
              </a:r>
            </a:p>
            <a:p>
              <a:pPr>
                <a:defRPr sz="1100">
                  <a:solidFill>
                    <a:srgbClr val="FFFFFF"/>
                  </a:solidFill>
                  <a:effectLst>
                    <a:outerShdw sx="100000" sy="100000" kx="0" ky="0" algn="b" rotWithShape="0" blurRad="50800" dist="76200" dir="2700000">
                      <a:srgbClr val="000000">
                        <a:alpha val="40000"/>
                      </a:srgbClr>
                    </a:outerShdw>
                  </a:effectLst>
                </a:defRPr>
              </a:pPr>
              <a:r>
                <a:t>Hepatitis B (one day)</a:t>
              </a:r>
            </a:p>
            <a:p>
              <a:pPr>
                <a:defRPr sz="1100">
                  <a:solidFill>
                    <a:srgbClr val="FFFFFF"/>
                  </a:solidFill>
                  <a:effectLst>
                    <a:outerShdw sx="100000" sy="100000" kx="0" ky="0" algn="b" rotWithShape="0" blurRad="50800" dist="76200" dir="2700000">
                      <a:srgbClr val="000000">
                        <a:alpha val="40000"/>
                      </a:srgbClr>
                    </a:outerShdw>
                  </a:effectLst>
                </a:defRPr>
              </a:pPr>
              <a:r>
                <a:t>Hepatitis B (one month)</a:t>
              </a:r>
            </a:p>
            <a:p>
              <a:pPr>
                <a:defRPr sz="1100">
                  <a:solidFill>
                    <a:srgbClr val="FFFFFF"/>
                  </a:solidFill>
                  <a:effectLst>
                    <a:outerShdw sx="100000" sy="100000" kx="0" ky="0" algn="b" rotWithShape="0" blurRad="50800" dist="76200" dir="2700000">
                      <a:srgbClr val="000000">
                        <a:alpha val="40000"/>
                      </a:srgbClr>
                    </a:outerShdw>
                  </a:effectLst>
                </a:defRPr>
              </a:pPr>
              <a:r>
                <a:t>DTaP (2 months)</a:t>
              </a:r>
            </a:p>
            <a:p>
              <a:pPr>
                <a:defRPr sz="1100">
                  <a:solidFill>
                    <a:srgbClr val="FFFFFF"/>
                  </a:solidFill>
                  <a:effectLst>
                    <a:outerShdw sx="100000" sy="100000" kx="0" ky="0" algn="b" rotWithShape="0" blurRad="50800" dist="76200" dir="2700000">
                      <a:srgbClr val="000000">
                        <a:alpha val="40000"/>
                      </a:srgbClr>
                    </a:outerShdw>
                  </a:effectLst>
                </a:defRPr>
              </a:pPr>
              <a:r>
                <a:t>Polio (2 months)</a:t>
              </a:r>
            </a:p>
            <a:p>
              <a:pPr>
                <a:defRPr sz="1100">
                  <a:solidFill>
                    <a:srgbClr val="FFFFFF"/>
                  </a:solidFill>
                  <a:effectLst>
                    <a:outerShdw sx="100000" sy="100000" kx="0" ky="0" algn="b" rotWithShape="0" blurRad="50800" dist="76200" dir="2700000">
                      <a:srgbClr val="000000">
                        <a:alpha val="40000"/>
                      </a:srgbClr>
                    </a:outerShdw>
                  </a:effectLst>
                </a:defRPr>
              </a:pPr>
              <a:r>
                <a:t>Hib (2 months)</a:t>
              </a:r>
            </a:p>
            <a:p>
              <a:pPr>
                <a:defRPr sz="1100">
                  <a:solidFill>
                    <a:srgbClr val="FFFFFF"/>
                  </a:solidFill>
                  <a:effectLst>
                    <a:outerShdw sx="100000" sy="100000" kx="0" ky="0" algn="b" rotWithShape="0" blurRad="50800" dist="76200" dir="2700000">
                      <a:srgbClr val="000000">
                        <a:alpha val="40000"/>
                      </a:srgbClr>
                    </a:outerShdw>
                  </a:effectLst>
                </a:defRPr>
              </a:pPr>
              <a:r>
                <a:t>PCV (2 months)</a:t>
              </a:r>
            </a:p>
            <a:p>
              <a:pPr>
                <a:defRPr sz="1100">
                  <a:solidFill>
                    <a:srgbClr val="FFFFFF"/>
                  </a:solidFill>
                  <a:effectLst>
                    <a:outerShdw sx="100000" sy="100000" kx="0" ky="0" algn="b" rotWithShape="0" blurRad="50800" dist="76200" dir="2700000">
                      <a:srgbClr val="000000">
                        <a:alpha val="40000"/>
                      </a:srgbClr>
                    </a:outerShdw>
                  </a:effectLst>
                </a:defRPr>
              </a:pPr>
              <a:r>
                <a:t>Rotavirus (2 months)</a:t>
              </a:r>
            </a:p>
            <a:p>
              <a:pPr>
                <a:defRPr sz="1100">
                  <a:solidFill>
                    <a:srgbClr val="FFFFFF"/>
                  </a:solidFill>
                  <a:effectLst>
                    <a:outerShdw sx="100000" sy="100000" kx="0" ky="0" algn="b" rotWithShape="0" blurRad="50800" dist="76200" dir="2700000">
                      <a:srgbClr val="000000">
                        <a:alpha val="40000"/>
                      </a:srgbClr>
                    </a:outerShdw>
                  </a:effectLst>
                </a:defRPr>
              </a:pPr>
              <a:r>
                <a:t>DTaP (4 months)</a:t>
              </a:r>
            </a:p>
            <a:p>
              <a:pPr>
                <a:defRPr sz="1100">
                  <a:solidFill>
                    <a:srgbClr val="FFFFFF"/>
                  </a:solidFill>
                  <a:effectLst>
                    <a:outerShdw sx="100000" sy="100000" kx="0" ky="0" algn="b" rotWithShape="0" blurRad="50800" dist="76200" dir="2700000">
                      <a:srgbClr val="000000">
                        <a:alpha val="40000"/>
                      </a:srgbClr>
                    </a:outerShdw>
                  </a:effectLst>
                </a:defRPr>
              </a:pPr>
              <a:r>
                <a:t>Polio (4 months)</a:t>
              </a:r>
            </a:p>
            <a:p>
              <a:pPr>
                <a:defRPr sz="1100">
                  <a:solidFill>
                    <a:srgbClr val="FFFFFF"/>
                  </a:solidFill>
                  <a:effectLst>
                    <a:outerShdw sx="100000" sy="100000" kx="0" ky="0" algn="b" rotWithShape="0" blurRad="50800" dist="76200" dir="2700000">
                      <a:srgbClr val="000000">
                        <a:alpha val="40000"/>
                      </a:srgbClr>
                    </a:outerShdw>
                  </a:effectLst>
                </a:defRPr>
              </a:pPr>
              <a:r>
                <a:t>Hib (4 months)</a:t>
              </a:r>
            </a:p>
            <a:p>
              <a:pPr>
                <a:defRPr sz="1100">
                  <a:solidFill>
                    <a:srgbClr val="FFFFFF"/>
                  </a:solidFill>
                  <a:effectLst>
                    <a:outerShdw sx="100000" sy="100000" kx="0" ky="0" algn="b" rotWithShape="0" blurRad="50800" dist="76200" dir="2700000">
                      <a:srgbClr val="000000">
                        <a:alpha val="40000"/>
                      </a:srgbClr>
                    </a:outerShdw>
                  </a:effectLst>
                </a:defRPr>
              </a:pPr>
              <a:r>
                <a:t>PCV (4 months)</a:t>
              </a:r>
            </a:p>
            <a:p>
              <a:pPr>
                <a:defRPr sz="1100">
                  <a:solidFill>
                    <a:srgbClr val="FFFFFF"/>
                  </a:solidFill>
                  <a:effectLst>
                    <a:outerShdw sx="100000" sy="100000" kx="0" ky="0" algn="b" rotWithShape="0" blurRad="50800" dist="76200" dir="2700000">
                      <a:srgbClr val="000000">
                        <a:alpha val="40000"/>
                      </a:srgbClr>
                    </a:outerShdw>
                  </a:effectLst>
                </a:defRPr>
              </a:pPr>
              <a:r>
                <a:t>Rotavirus (4 months)</a:t>
              </a:r>
            </a:p>
            <a:p>
              <a:pPr>
                <a:defRPr sz="1100">
                  <a:solidFill>
                    <a:srgbClr val="FFFFFF"/>
                  </a:solidFill>
                  <a:effectLst>
                    <a:outerShdw sx="100000" sy="100000" kx="0" ky="0" algn="b" rotWithShape="0" blurRad="50800" dist="76200" dir="2700000">
                      <a:srgbClr val="000000">
                        <a:alpha val="40000"/>
                      </a:srgbClr>
                    </a:outerShdw>
                  </a:effectLst>
                </a:defRPr>
              </a:pPr>
              <a:r>
                <a:t>DTaP (6 months)</a:t>
              </a:r>
            </a:p>
            <a:p>
              <a:pPr>
                <a:defRPr sz="1100">
                  <a:solidFill>
                    <a:srgbClr val="FFFFFF"/>
                  </a:solidFill>
                  <a:effectLst>
                    <a:outerShdw sx="100000" sy="100000" kx="0" ky="0" algn="b" rotWithShape="0" blurRad="50800" dist="76200" dir="2700000">
                      <a:srgbClr val="000000">
                        <a:alpha val="40000"/>
                      </a:srgbClr>
                    </a:outerShdw>
                  </a:effectLst>
                </a:defRPr>
              </a:pPr>
              <a:r>
                <a:t>Polio (6 months)</a:t>
              </a:r>
            </a:p>
            <a:p>
              <a:pPr>
                <a:defRPr sz="1100">
                  <a:solidFill>
                    <a:srgbClr val="FFFFFF"/>
                  </a:solidFill>
                  <a:effectLst>
                    <a:outerShdw sx="100000" sy="100000" kx="0" ky="0" algn="b" rotWithShape="0" blurRad="50800" dist="76200" dir="2700000">
                      <a:srgbClr val="000000">
                        <a:alpha val="40000"/>
                      </a:srgbClr>
                    </a:outerShdw>
                  </a:effectLst>
                </a:defRPr>
              </a:pPr>
              <a:r>
                <a:t>Hepatitis B (6 months)</a:t>
              </a:r>
            </a:p>
            <a:p>
              <a:pPr>
                <a:defRPr sz="1100">
                  <a:solidFill>
                    <a:srgbClr val="FFFFFF"/>
                  </a:solidFill>
                  <a:effectLst>
                    <a:outerShdw sx="100000" sy="100000" kx="0" ky="0" algn="b" rotWithShape="0" blurRad="50800" dist="76200" dir="2700000">
                      <a:srgbClr val="000000">
                        <a:alpha val="40000"/>
                      </a:srgbClr>
                    </a:outerShdw>
                  </a:effectLst>
                </a:defRPr>
              </a:pPr>
              <a:r>
                <a:t>Hib (6 months)</a:t>
              </a:r>
            </a:p>
            <a:p>
              <a:pPr>
                <a:defRPr sz="1100">
                  <a:solidFill>
                    <a:srgbClr val="FFFFFF"/>
                  </a:solidFill>
                  <a:effectLst>
                    <a:outerShdw sx="100000" sy="100000" kx="0" ky="0" algn="b" rotWithShape="0" blurRad="50800" dist="76200" dir="2700000">
                      <a:srgbClr val="000000">
                        <a:alpha val="40000"/>
                      </a:srgbClr>
                    </a:outerShdw>
                  </a:effectLst>
                </a:defRPr>
              </a:pPr>
              <a:r>
                <a:t>PCV (6 months)</a:t>
              </a:r>
            </a:p>
            <a:p>
              <a:pPr>
                <a:defRPr sz="1100">
                  <a:solidFill>
                    <a:srgbClr val="FFFFFF"/>
                  </a:solidFill>
                  <a:effectLst>
                    <a:outerShdw sx="100000" sy="100000" kx="0" ky="0" algn="b" rotWithShape="0" blurRad="50800" dist="76200" dir="2700000">
                      <a:srgbClr val="000000">
                        <a:alpha val="40000"/>
                      </a:srgbClr>
                    </a:outerShdw>
                  </a:effectLst>
                </a:defRPr>
              </a:pPr>
              <a:r>
                <a:t>Rotavirus (6 months)</a:t>
              </a:r>
            </a:p>
            <a:p>
              <a:pPr>
                <a:defRPr sz="1100">
                  <a:solidFill>
                    <a:srgbClr val="FFFFFF"/>
                  </a:solidFill>
                  <a:effectLst>
                    <a:outerShdw sx="100000" sy="100000" kx="0" ky="0" algn="b" rotWithShape="0" blurRad="50800" dist="76200" dir="2700000">
                      <a:srgbClr val="000000">
                        <a:alpha val="40000"/>
                      </a:srgbClr>
                    </a:outerShdw>
                  </a:effectLst>
                </a:defRPr>
              </a:pPr>
              <a:r>
                <a:t>Influenza (6 months)</a:t>
              </a:r>
            </a:p>
            <a:p>
              <a:pPr>
                <a:defRPr sz="1100">
                  <a:solidFill>
                    <a:srgbClr val="FFFFFF"/>
                  </a:solidFill>
                  <a:effectLst>
                    <a:outerShdw sx="100000" sy="100000" kx="0" ky="0" algn="b" rotWithShape="0" blurRad="50800" dist="76200" dir="2700000">
                      <a:srgbClr val="000000">
                        <a:alpha val="40000"/>
                      </a:srgbClr>
                    </a:outerShdw>
                  </a:effectLst>
                </a:defRPr>
              </a:pPr>
              <a:r>
                <a:t>MMR (12 months)</a:t>
              </a:r>
            </a:p>
            <a:p>
              <a:pPr>
                <a:defRPr sz="1100">
                  <a:solidFill>
                    <a:srgbClr val="FFFFFF"/>
                  </a:solidFill>
                  <a:effectLst>
                    <a:outerShdw sx="100000" sy="100000" kx="0" ky="0" algn="b" rotWithShape="0" blurRad="50800" dist="76200" dir="2700000">
                      <a:srgbClr val="000000">
                        <a:alpha val="40000"/>
                      </a:srgbClr>
                    </a:outerShdw>
                  </a:effectLst>
                </a:defRPr>
              </a:pPr>
              <a:r>
                <a:t>Varicella (12 months)</a:t>
              </a:r>
            </a:p>
            <a:p>
              <a:pPr>
                <a:defRPr sz="1100">
                  <a:solidFill>
                    <a:srgbClr val="FFFFFF"/>
                  </a:solidFill>
                  <a:effectLst>
                    <a:outerShdw sx="100000" sy="100000" kx="0" ky="0" algn="b" rotWithShape="0" blurRad="50800" dist="76200" dir="2700000">
                      <a:srgbClr val="000000">
                        <a:alpha val="40000"/>
                      </a:srgbClr>
                    </a:outerShdw>
                  </a:effectLst>
                </a:defRPr>
              </a:pPr>
              <a:r>
                <a:t>Hib (12 months)</a:t>
              </a:r>
            </a:p>
            <a:p>
              <a:pPr>
                <a:defRPr sz="1100">
                  <a:solidFill>
                    <a:srgbClr val="FFFFFF"/>
                  </a:solidFill>
                  <a:effectLst>
                    <a:outerShdw sx="100000" sy="100000" kx="0" ky="0" algn="b" rotWithShape="0" blurRad="50800" dist="76200" dir="2700000">
                      <a:srgbClr val="000000">
                        <a:alpha val="40000"/>
                      </a:srgbClr>
                    </a:outerShdw>
                  </a:effectLst>
                </a:defRPr>
              </a:pPr>
              <a:r>
                <a:t>Hepatitis A (12 months)</a:t>
              </a:r>
            </a:p>
            <a:p>
              <a:pPr>
                <a:defRPr sz="1100">
                  <a:solidFill>
                    <a:srgbClr val="FFFFFF"/>
                  </a:solidFill>
                  <a:effectLst>
                    <a:outerShdw sx="100000" sy="100000" kx="0" ky="0" algn="b" rotWithShape="0" blurRad="50800" dist="76200" dir="2700000">
                      <a:srgbClr val="000000">
                        <a:alpha val="40000"/>
                      </a:srgbClr>
                    </a:outerShdw>
                  </a:effectLst>
                </a:defRPr>
              </a:pPr>
              <a:r>
                <a:t>PCV (12 months)</a:t>
              </a:r>
            </a:p>
            <a:p>
              <a:pPr>
                <a:defRPr sz="1100">
                  <a:solidFill>
                    <a:srgbClr val="FFFFFF"/>
                  </a:solidFill>
                  <a:effectLst>
                    <a:outerShdw sx="100000" sy="100000" kx="0" ky="0" algn="b" rotWithShape="0" blurRad="50800" dist="76200" dir="2700000">
                      <a:srgbClr val="000000">
                        <a:alpha val="40000"/>
                      </a:srgbClr>
                    </a:outerShdw>
                  </a:effectLst>
                </a:defRPr>
              </a:pPr>
              <a:r>
                <a:t>DTaP (15 months)</a:t>
              </a:r>
            </a:p>
            <a:p>
              <a:pPr>
                <a:defRPr sz="1100">
                  <a:solidFill>
                    <a:srgbClr val="FFFFFF"/>
                  </a:solidFill>
                  <a:effectLst>
                    <a:outerShdw sx="100000" sy="100000" kx="0" ky="0" algn="b" rotWithShape="0" blurRad="50800" dist="76200" dir="2700000">
                      <a:srgbClr val="000000">
                        <a:alpha val="40000"/>
                      </a:srgbClr>
                    </a:outerShdw>
                  </a:effectLst>
                </a:defRPr>
              </a:pPr>
              <a:r>
                <a:t>Hepatitis A (18 months)</a:t>
              </a:r>
            </a:p>
            <a:p>
              <a:pPr>
                <a:defRPr sz="1100">
                  <a:solidFill>
                    <a:srgbClr val="FFFFFF"/>
                  </a:solidFill>
                  <a:effectLst>
                    <a:outerShdw sx="100000" sy="100000" kx="0" ky="0" algn="b" rotWithShape="0" blurRad="50800" dist="76200" dir="2700000">
                      <a:srgbClr val="000000">
                        <a:alpha val="40000"/>
                      </a:srgbClr>
                    </a:outerShdw>
                  </a:effectLst>
                </a:defRPr>
              </a:pPr>
              <a:r>
                <a:t>Influenza (18 months)</a:t>
              </a:r>
            </a:p>
            <a:p>
              <a:pPr>
                <a:defRPr sz="1100">
                  <a:solidFill>
                    <a:srgbClr val="FFFFFF"/>
                  </a:solidFill>
                  <a:effectLst>
                    <a:outerShdw sx="100000" sy="100000" kx="0" ky="0" algn="b" rotWithShape="0" blurRad="50800" dist="76200" dir="2700000">
                      <a:srgbClr val="000000">
                        <a:alpha val="40000"/>
                      </a:srgbClr>
                    </a:outerShdw>
                  </a:effectLst>
                </a:defRPr>
              </a:pPr>
              <a:r>
                <a:t>Influenza (2 years)</a:t>
              </a:r>
            </a:p>
            <a:p>
              <a:pPr>
                <a:defRPr sz="1100">
                  <a:solidFill>
                    <a:srgbClr val="FFFFFF"/>
                  </a:solidFill>
                  <a:effectLst>
                    <a:outerShdw sx="100000" sy="100000" kx="0" ky="0" algn="b" rotWithShape="0" blurRad="50800" dist="76200" dir="2700000">
                      <a:srgbClr val="000000">
                        <a:alpha val="40000"/>
                      </a:srgbClr>
                    </a:outerShdw>
                  </a:effectLst>
                </a:defRPr>
              </a:pPr>
              <a:r>
                <a:t>Influenza (3 years)</a:t>
              </a:r>
            </a:p>
            <a:p>
              <a:pPr>
                <a:defRPr sz="1100">
                  <a:solidFill>
                    <a:srgbClr val="FFFFFF"/>
                  </a:solidFill>
                  <a:effectLst>
                    <a:outerShdw sx="100000" sy="100000" kx="0" ky="0" algn="b" rotWithShape="0" blurRad="50800" dist="76200" dir="2700000">
                      <a:srgbClr val="000000">
                        <a:alpha val="40000"/>
                      </a:srgbClr>
                    </a:outerShdw>
                  </a:effectLst>
                </a:defRPr>
              </a:pPr>
              <a:r>
                <a:t>Influenza (4 years)</a:t>
              </a:r>
            </a:p>
            <a:p>
              <a:pPr>
                <a:defRPr sz="1100">
                  <a:solidFill>
                    <a:srgbClr val="FFFFFF"/>
                  </a:solidFill>
                  <a:effectLst>
                    <a:outerShdw sx="100000" sy="100000" kx="0" ky="0" algn="b" rotWithShape="0" blurRad="50800" dist="76200" dir="2700000">
                      <a:srgbClr val="000000">
                        <a:alpha val="40000"/>
                      </a:srgbClr>
                    </a:outerShdw>
                  </a:effectLst>
                </a:defRPr>
              </a:pPr>
              <a:r>
                <a:t>DTaP (4 years)</a:t>
              </a:r>
            </a:p>
            <a:p>
              <a:pPr>
                <a:defRPr sz="1100">
                  <a:solidFill>
                    <a:srgbClr val="FFFFFF"/>
                  </a:solidFill>
                  <a:effectLst>
                    <a:outerShdw sx="100000" sy="100000" kx="0" ky="0" algn="b" rotWithShape="0" blurRad="50800" dist="76200" dir="2700000">
                      <a:srgbClr val="000000">
                        <a:alpha val="40000"/>
                      </a:srgbClr>
                    </a:outerShdw>
                  </a:effectLst>
                </a:defRPr>
              </a:pPr>
              <a:r>
                <a:t>MMR (4 years)</a:t>
              </a:r>
            </a:p>
            <a:p>
              <a:pPr>
                <a:defRPr sz="1100">
                  <a:solidFill>
                    <a:srgbClr val="FFFFFF"/>
                  </a:solidFill>
                  <a:effectLst>
                    <a:outerShdw sx="100000" sy="100000" kx="0" ky="0" algn="b" rotWithShape="0" blurRad="50800" dist="76200" dir="2700000">
                      <a:srgbClr val="000000">
                        <a:alpha val="40000"/>
                      </a:srgbClr>
                    </a:outerShdw>
                  </a:effectLst>
                </a:defRPr>
              </a:pPr>
              <a:r>
                <a:t>Rubella (4 years)</a:t>
              </a:r>
            </a:p>
            <a:p>
              <a:pPr>
                <a:defRPr sz="1100">
                  <a:solidFill>
                    <a:srgbClr val="FFFFFF"/>
                  </a:solidFill>
                  <a:effectLst>
                    <a:outerShdw sx="100000" sy="100000" kx="0" ky="0" algn="b" rotWithShape="0" blurRad="50800" dist="76200" dir="2700000">
                      <a:srgbClr val="000000">
                        <a:alpha val="40000"/>
                      </a:srgbClr>
                    </a:outerShdw>
                  </a:effectLst>
                </a:defRPr>
              </a:pPr>
              <a:r>
                <a:t>Varicella (4 years)</a:t>
              </a:r>
            </a:p>
            <a:p>
              <a:pPr>
                <a:defRPr sz="1100">
                  <a:solidFill>
                    <a:srgbClr val="FFFFFF"/>
                  </a:solidFill>
                  <a:effectLst>
                    <a:outerShdw sx="100000" sy="100000" kx="0" ky="0" algn="b" rotWithShape="0" blurRad="50800" dist="76200" dir="2700000">
                      <a:srgbClr val="000000">
                        <a:alpha val="40000"/>
                      </a:srgbClr>
                    </a:outerShdw>
                  </a:effectLst>
                </a:defRPr>
              </a:pPr>
              <a:r>
                <a:t>Influenza (5 years)</a:t>
              </a:r>
            </a:p>
            <a:p>
              <a:pPr>
                <a:defRPr sz="1100">
                  <a:solidFill>
                    <a:srgbClr val="FFFFFF"/>
                  </a:solidFill>
                  <a:effectLst>
                    <a:outerShdw sx="100000" sy="100000" kx="0" ky="0" algn="b" rotWithShape="0" blurRad="50800" dist="76200" dir="2700000">
                      <a:srgbClr val="000000">
                        <a:alpha val="40000"/>
                      </a:srgbClr>
                    </a:outerShdw>
                  </a:effectLst>
                </a:defRPr>
              </a:pPr>
              <a:r>
                <a:t>Influenza (6 years)</a:t>
              </a:r>
            </a:p>
            <a:p>
              <a:pPr>
                <a:defRPr sz="1100">
                  <a:solidFill>
                    <a:srgbClr val="FFFFFF"/>
                  </a:solidFill>
                  <a:effectLst>
                    <a:outerShdw sx="100000" sy="100000" kx="0" ky="0" algn="b" rotWithShape="0" blurRad="50800" dist="76200" dir="2700000">
                      <a:srgbClr val="000000">
                        <a:alpha val="40000"/>
                      </a:srgbClr>
                    </a:outerShdw>
                  </a:effectLst>
                </a:defRPr>
              </a:pPr>
              <a:r>
                <a:t>Influenza (7 years)</a:t>
              </a:r>
            </a:p>
            <a:p>
              <a:pPr>
                <a:defRPr sz="1100">
                  <a:solidFill>
                    <a:srgbClr val="FFFFFF"/>
                  </a:solidFill>
                  <a:effectLst>
                    <a:outerShdw sx="100000" sy="100000" kx="0" ky="0" algn="b" rotWithShape="0" blurRad="50800" dist="76200" dir="2700000">
                      <a:srgbClr val="000000">
                        <a:alpha val="40000"/>
                      </a:srgbClr>
                    </a:outerShdw>
                  </a:effectLst>
                </a:defRPr>
              </a:pPr>
              <a:r>
                <a:t>Influenza (8 years)</a:t>
              </a:r>
            </a:p>
            <a:p>
              <a:pPr>
                <a:defRPr sz="1100">
                  <a:solidFill>
                    <a:srgbClr val="FFFFFF"/>
                  </a:solidFill>
                  <a:effectLst>
                    <a:outerShdw sx="100000" sy="100000" kx="0" ky="0" algn="b" rotWithShape="0" blurRad="50800" dist="76200" dir="2700000">
                      <a:srgbClr val="000000">
                        <a:alpha val="40000"/>
                      </a:srgbClr>
                    </a:outerShdw>
                  </a:effectLst>
                </a:defRPr>
              </a:pPr>
              <a:r>
                <a:t>Influenza (9 years)</a:t>
              </a:r>
            </a:p>
            <a:p>
              <a:pPr>
                <a:defRPr sz="1100">
                  <a:solidFill>
                    <a:srgbClr val="FFFFFF"/>
                  </a:solidFill>
                  <a:effectLst>
                    <a:outerShdw sx="100000" sy="100000" kx="0" ky="0" algn="b" rotWithShape="0" blurRad="50800" dist="76200" dir="2700000">
                      <a:srgbClr val="000000">
                        <a:alpha val="40000"/>
                      </a:srgbClr>
                    </a:outerShdw>
                  </a:effectLst>
                </a:defRPr>
              </a:pPr>
              <a:r>
                <a:t>Influenza (10 years)</a:t>
              </a:r>
            </a:p>
            <a:p>
              <a:pPr>
                <a:defRPr sz="1100">
                  <a:solidFill>
                    <a:srgbClr val="FFFFFF"/>
                  </a:solidFill>
                  <a:effectLst>
                    <a:outerShdw sx="100000" sy="100000" kx="0" ky="0" algn="b" rotWithShape="0" blurRad="50800" dist="76200" dir="2700000">
                      <a:srgbClr val="000000">
                        <a:alpha val="40000"/>
                      </a:srgbClr>
                    </a:outerShdw>
                  </a:effectLst>
                </a:defRPr>
              </a:pPr>
              <a:r>
                <a:t>HPV (11 years)</a:t>
              </a:r>
            </a:p>
            <a:p>
              <a:pPr>
                <a:defRPr sz="1100">
                  <a:solidFill>
                    <a:srgbClr val="FFFFFF"/>
                  </a:solidFill>
                  <a:effectLst>
                    <a:outerShdw sx="100000" sy="100000" kx="0" ky="0" algn="b" rotWithShape="0" blurRad="50800" dist="76200" dir="2700000">
                      <a:srgbClr val="000000">
                        <a:alpha val="40000"/>
                      </a:srgbClr>
                    </a:outerShdw>
                  </a:effectLst>
                </a:defRPr>
              </a:pPr>
              <a:r>
                <a:t>Influenza (11 years)</a:t>
              </a:r>
            </a:p>
            <a:p>
              <a:pPr>
                <a:defRPr sz="1100">
                  <a:solidFill>
                    <a:srgbClr val="FFFFFF"/>
                  </a:solidFill>
                  <a:effectLst>
                    <a:outerShdw sx="100000" sy="100000" kx="0" ky="0" algn="b" rotWithShape="0" blurRad="50800" dist="76200" dir="2700000">
                      <a:srgbClr val="000000">
                        <a:alpha val="40000"/>
                      </a:srgbClr>
                    </a:outerShdw>
                  </a:effectLst>
                </a:defRPr>
              </a:pPr>
              <a:r>
                <a:t>TDaP (11 years)</a:t>
              </a:r>
            </a:p>
            <a:p>
              <a:pPr>
                <a:defRPr sz="1100">
                  <a:solidFill>
                    <a:srgbClr val="FFFFFF"/>
                  </a:solidFill>
                  <a:effectLst>
                    <a:outerShdw sx="100000" sy="100000" kx="0" ky="0" algn="b" rotWithShape="0" blurRad="50800" dist="76200" dir="2700000">
                      <a:srgbClr val="000000">
                        <a:alpha val="40000"/>
                      </a:srgbClr>
                    </a:outerShdw>
                  </a:effectLst>
                </a:defRPr>
              </a:pPr>
              <a:r>
                <a:t>HPV (11 ½ years)</a:t>
              </a:r>
            </a:p>
            <a:p>
              <a:pPr>
                <a:defRPr sz="1100">
                  <a:solidFill>
                    <a:srgbClr val="FFFFFF"/>
                  </a:solidFill>
                  <a:effectLst>
                    <a:outerShdw sx="100000" sy="100000" kx="0" ky="0" algn="b" rotWithShape="0" blurRad="50800" dist="76200" dir="2700000">
                      <a:srgbClr val="000000">
                        <a:alpha val="40000"/>
                      </a:srgbClr>
                    </a:outerShdw>
                  </a:effectLst>
                </a:defRPr>
              </a:pPr>
              <a:r>
                <a:t>Influenza (12 years)</a:t>
              </a:r>
            </a:p>
            <a:p>
              <a:pPr>
                <a:defRPr sz="1100">
                  <a:solidFill>
                    <a:srgbClr val="FFFFFF"/>
                  </a:solidFill>
                  <a:effectLst>
                    <a:outerShdw sx="100000" sy="100000" kx="0" ky="0" algn="b" rotWithShape="0" blurRad="50800" dist="76200" dir="2700000">
                      <a:srgbClr val="000000">
                        <a:alpha val="40000"/>
                      </a:srgbClr>
                    </a:outerShdw>
                  </a:effectLst>
                </a:defRPr>
              </a:pPr>
              <a:r>
                <a:t>HPV (12 years)</a:t>
              </a:r>
            </a:p>
            <a:p>
              <a:pPr>
                <a:defRPr sz="1100">
                  <a:solidFill>
                    <a:srgbClr val="FFFFFF"/>
                  </a:solidFill>
                  <a:effectLst>
                    <a:outerShdw sx="100000" sy="100000" kx="0" ky="0" algn="b" rotWithShape="0" blurRad="50800" dist="76200" dir="2700000">
                      <a:srgbClr val="000000">
                        <a:alpha val="40000"/>
                      </a:srgbClr>
                    </a:outerShdw>
                  </a:effectLst>
                </a:defRPr>
              </a:pPr>
              <a:r>
                <a:t>Influenza (13 years)</a:t>
              </a:r>
            </a:p>
            <a:p>
              <a:pPr>
                <a:defRPr sz="1100">
                  <a:solidFill>
                    <a:srgbClr val="FFFFFF"/>
                  </a:solidFill>
                  <a:effectLst>
                    <a:outerShdw sx="100000" sy="100000" kx="0" ky="0" algn="b" rotWithShape="0" blurRad="50800" dist="76200" dir="2700000">
                      <a:srgbClr val="000000">
                        <a:alpha val="40000"/>
                      </a:srgbClr>
                    </a:outerShdw>
                  </a:effectLst>
                </a:defRPr>
              </a:pPr>
              <a:r>
                <a:t>Influenza (14 years)</a:t>
              </a:r>
            </a:p>
            <a:p>
              <a:pPr>
                <a:defRPr sz="1100">
                  <a:solidFill>
                    <a:srgbClr val="FFFFFF"/>
                  </a:solidFill>
                  <a:effectLst>
                    <a:outerShdw sx="100000" sy="100000" kx="0" ky="0" algn="b" rotWithShape="0" blurRad="50800" dist="76200" dir="2700000">
                      <a:srgbClr val="000000">
                        <a:alpha val="40000"/>
                      </a:srgbClr>
                    </a:outerShdw>
                  </a:effectLst>
                </a:defRPr>
              </a:pPr>
              <a:r>
                <a:t>Influenza (15 years)</a:t>
              </a:r>
            </a:p>
            <a:p>
              <a:pPr>
                <a:defRPr sz="1100">
                  <a:solidFill>
                    <a:srgbClr val="FFFFFF"/>
                  </a:solidFill>
                  <a:effectLst>
                    <a:outerShdw sx="100000" sy="100000" kx="0" ky="0" algn="b" rotWithShape="0" blurRad="50800" dist="76200" dir="2700000">
                      <a:srgbClr val="000000">
                        <a:alpha val="40000"/>
                      </a:srgbClr>
                    </a:outerShdw>
                  </a:effectLst>
                </a:defRPr>
              </a:pPr>
              <a:r>
                <a:t>MCV (16 years)</a:t>
              </a:r>
            </a:p>
            <a:p>
              <a:pPr>
                <a:defRPr sz="1100">
                  <a:solidFill>
                    <a:srgbClr val="FFFFFF"/>
                  </a:solidFill>
                  <a:effectLst>
                    <a:outerShdw sx="100000" sy="100000" kx="0" ky="0" algn="b" rotWithShape="0" blurRad="50800" dist="76200" dir="2700000">
                      <a:srgbClr val="000000">
                        <a:alpha val="40000"/>
                      </a:srgbClr>
                    </a:outerShdw>
                  </a:effectLst>
                </a:defRPr>
              </a:pPr>
              <a:r>
                <a:t>Influenza (16 years)</a:t>
              </a:r>
            </a:p>
            <a:p>
              <a:pPr>
                <a:defRPr sz="1100">
                  <a:solidFill>
                    <a:srgbClr val="FFFFFF"/>
                  </a:solidFill>
                  <a:effectLst>
                    <a:outerShdw sx="100000" sy="100000" kx="0" ky="0" algn="b" rotWithShape="0" blurRad="50800" dist="76200" dir="2700000">
                      <a:srgbClr val="000000">
                        <a:alpha val="40000"/>
                      </a:srgbClr>
                    </a:outerShdw>
                  </a:effectLst>
                </a:defRPr>
              </a:pPr>
              <a:r>
                <a:t>MenB (16 years)</a:t>
              </a:r>
            </a:p>
            <a:p>
              <a:pPr>
                <a:defRPr sz="1100">
                  <a:solidFill>
                    <a:srgbClr val="FFFFFF"/>
                  </a:solidFill>
                  <a:effectLst>
                    <a:outerShdw sx="100000" sy="100000" kx="0" ky="0" algn="b" rotWithShape="0" blurRad="50800" dist="76200" dir="2700000">
                      <a:srgbClr val="000000">
                        <a:alpha val="40000"/>
                      </a:srgbClr>
                    </a:outerShdw>
                  </a:effectLst>
                </a:defRPr>
              </a:pPr>
              <a:r>
                <a:t>Influenza (17 years)</a:t>
              </a:r>
            </a:p>
            <a:p>
              <a:pPr>
                <a:defRPr sz="1100">
                  <a:solidFill>
                    <a:srgbClr val="FFFFFF"/>
                  </a:solidFill>
                  <a:effectLst>
                    <a:outerShdw sx="100000" sy="100000" kx="0" ky="0" algn="b" rotWithShape="0" blurRad="50800" dist="76200" dir="2700000">
                      <a:srgbClr val="000000">
                        <a:alpha val="40000"/>
                      </a:srgbClr>
                    </a:outerShdw>
                  </a:effectLst>
                </a:defRPr>
              </a:pPr>
              <a:r>
                <a:t>Influenza (18 years)</a:t>
              </a:r>
            </a:p>
          </p:txBody>
        </p:sp>
        <p:sp>
          <p:nvSpPr>
            <p:cNvPr id="284" name="Shape 283"/>
            <p:cNvSpPr txBox="1"/>
            <p:nvPr/>
          </p:nvSpPr>
          <p:spPr>
            <a:xfrm>
              <a:off x="624734" y="-1"/>
              <a:ext cx="1347251" cy="764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4400">
                  <a:solidFill>
                    <a:schemeClr val="accent4"/>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2017</a:t>
              </a:r>
            </a:p>
          </p:txBody>
        </p:sp>
        <p:sp>
          <p:nvSpPr>
            <p:cNvPr id="285" name="Shape 284"/>
            <p:cNvSpPr/>
            <p:nvPr/>
          </p:nvSpPr>
          <p:spPr>
            <a:xfrm>
              <a:off x="24462" y="984576"/>
              <a:ext cx="2812651" cy="3"/>
            </a:xfrm>
            <a:prstGeom prst="line">
              <a:avLst/>
            </a:prstGeom>
            <a:noFill/>
            <a:ln w="22225" cap="flat">
              <a:solidFill>
                <a:srgbClr val="FFFFFF"/>
              </a:solidFill>
              <a:prstDash val="solid"/>
              <a:miter lim="800000"/>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sp>
          <p:nvSpPr>
            <p:cNvPr id="286" name="Shape 285"/>
            <p:cNvSpPr txBox="1"/>
            <p:nvPr/>
          </p:nvSpPr>
          <p:spPr>
            <a:xfrm>
              <a:off x="663300" y="567748"/>
              <a:ext cx="1183068"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effectLst>
                    <a:outerShdw sx="100000" sy="100000" kx="0" ky="0" algn="b" rotWithShape="0" blurRad="50800" dist="76200" dir="2700000">
                      <a:srgbClr val="000000">
                        <a:alpha val="40000"/>
                      </a:srgbClr>
                    </a:outerShdw>
                  </a:effectLst>
                </a:defRPr>
              </a:lvl1pPr>
            </a:lstStyle>
            <a:p>
              <a:pPr/>
              <a:r>
                <a:t>54 Vaccines</a:t>
              </a:r>
            </a:p>
          </p:txBody>
        </p:sp>
      </p:grpSp>
      <p:grpSp>
        <p:nvGrpSpPr>
          <p:cNvPr id="292" name="Group 291"/>
          <p:cNvGrpSpPr/>
          <p:nvPr/>
        </p:nvGrpSpPr>
        <p:grpSpPr>
          <a:xfrm>
            <a:off x="5978898" y="664609"/>
            <a:ext cx="5225130" cy="6117514"/>
            <a:chOff x="0" y="0"/>
            <a:chExt cx="5225129" cy="6117512"/>
          </a:xfrm>
        </p:grpSpPr>
        <p:sp>
          <p:nvSpPr>
            <p:cNvPr id="288" name="Shape 287"/>
            <p:cNvSpPr txBox="1"/>
            <p:nvPr/>
          </p:nvSpPr>
          <p:spPr>
            <a:xfrm>
              <a:off x="85912" y="1030565"/>
              <a:ext cx="5053304" cy="50869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3" spcCol="126332" anchor="t">
              <a:noAutofit/>
            </a:bodyPr>
            <a:lstStyle/>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Hepatitis A (18 months)</a:t>
              </a:r>
            </a:p>
            <a:p>
              <a:pPr>
                <a:defRPr sz="600">
                  <a:solidFill>
                    <a:srgbClr val="FFFFFF"/>
                  </a:solidFill>
                  <a:effectLst>
                    <a:outerShdw sx="100000" sy="100000" kx="0" ky="0" algn="b" rotWithShape="0" blurRad="50800" dist="76200" dir="2700000">
                      <a:srgbClr val="000000">
                        <a:alpha val="40000"/>
                      </a:srgbClr>
                    </a:outerShdw>
                  </a:effectLst>
                </a:defRPr>
              </a:pPr>
              <a:r>
                <a:t>Influenza (18 months)</a:t>
              </a:r>
            </a:p>
            <a:p>
              <a:pPr>
                <a:defRPr sz="600">
                  <a:solidFill>
                    <a:srgbClr val="FFFFFF"/>
                  </a:solidFill>
                  <a:effectLst>
                    <a:outerShdw sx="100000" sy="100000" kx="0" ky="0" algn="b" rotWithShape="0" blurRad="50800" dist="76200" dir="2700000">
                      <a:srgbClr val="000000">
                        <a:alpha val="40000"/>
                      </a:srgbClr>
                    </a:outerShdw>
                  </a:effectLst>
                </a:defRPr>
              </a:pPr>
              <a:r>
                <a:t>Influenza (2 years)</a:t>
              </a:r>
            </a:p>
            <a:p>
              <a:pPr>
                <a:defRPr sz="600">
                  <a:solidFill>
                    <a:srgbClr val="FFFFFF"/>
                  </a:solidFill>
                  <a:effectLst>
                    <a:outerShdw sx="100000" sy="100000" kx="0" ky="0" algn="b" rotWithShape="0" blurRad="50800" dist="76200" dir="2700000">
                      <a:srgbClr val="000000">
                        <a:alpha val="40000"/>
                      </a:srgbClr>
                    </a:outerShdw>
                  </a:effectLst>
                </a:defRPr>
              </a:pPr>
              <a:r>
                <a:t>Influenza (3 years)</a:t>
              </a:r>
            </a:p>
            <a:p>
              <a:pPr>
                <a:defRPr sz="600">
                  <a:solidFill>
                    <a:srgbClr val="FFFFFF"/>
                  </a:solidFill>
                  <a:effectLst>
                    <a:outerShdw sx="100000" sy="100000" kx="0" ky="0" algn="b" rotWithShape="0" blurRad="50800" dist="76200" dir="2700000">
                      <a:srgbClr val="000000">
                        <a:alpha val="40000"/>
                      </a:srgbClr>
                    </a:outerShdw>
                  </a:effectLst>
                </a:defRPr>
              </a:pPr>
              <a:r>
                <a:t>Influenza (4 years)</a:t>
              </a:r>
            </a:p>
            <a:p>
              <a:pPr>
                <a:defRPr sz="600">
                  <a:solidFill>
                    <a:srgbClr val="FFFFFF"/>
                  </a:solidFill>
                  <a:effectLst>
                    <a:outerShdw sx="100000" sy="100000" kx="0" ky="0" algn="b" rotWithShape="0" blurRad="50800" dist="76200" dir="2700000">
                      <a:srgbClr val="000000">
                        <a:alpha val="40000"/>
                      </a:srgbClr>
                    </a:outerShdw>
                  </a:effectLst>
                </a:defRPr>
              </a:pPr>
              <a:r>
                <a:t>DTaP (4 years)</a:t>
              </a:r>
            </a:p>
            <a:p>
              <a:pPr>
                <a:defRPr sz="600">
                  <a:solidFill>
                    <a:srgbClr val="FFFFFF"/>
                  </a:solidFill>
                  <a:effectLst>
                    <a:outerShdw sx="100000" sy="100000" kx="0" ky="0" algn="b" rotWithShape="0" blurRad="50800" dist="76200" dir="2700000">
                      <a:srgbClr val="000000">
                        <a:alpha val="40000"/>
                      </a:srgbClr>
                    </a:outerShdw>
                  </a:effectLst>
                </a:defRPr>
              </a:pPr>
              <a:r>
                <a:t>MMR (4 years)</a:t>
              </a:r>
            </a:p>
            <a:p>
              <a:pPr>
                <a:defRPr sz="600">
                  <a:solidFill>
                    <a:srgbClr val="FFFFFF"/>
                  </a:solidFill>
                  <a:effectLst>
                    <a:outerShdw sx="100000" sy="100000" kx="0" ky="0" algn="b" rotWithShape="0" blurRad="50800" dist="76200" dir="2700000">
                      <a:srgbClr val="000000">
                        <a:alpha val="40000"/>
                      </a:srgbClr>
                    </a:outerShdw>
                  </a:effectLst>
                </a:defRPr>
              </a:pPr>
              <a:r>
                <a:t>Rubella (4 years)</a:t>
              </a:r>
            </a:p>
            <a:p>
              <a:pPr>
                <a:defRPr sz="600">
                  <a:solidFill>
                    <a:srgbClr val="FFFFFF"/>
                  </a:solidFill>
                  <a:effectLst>
                    <a:outerShdw sx="100000" sy="100000" kx="0" ky="0" algn="b" rotWithShape="0" blurRad="50800" dist="76200" dir="2700000">
                      <a:srgbClr val="000000">
                        <a:alpha val="40000"/>
                      </a:srgbClr>
                    </a:outerShdw>
                  </a:effectLst>
                </a:defRPr>
              </a:pPr>
              <a:r>
                <a:t>Varicella (4 years)</a:t>
              </a:r>
            </a:p>
            <a:p>
              <a:pPr>
                <a:defRPr sz="600">
                  <a:solidFill>
                    <a:srgbClr val="FFFFFF"/>
                  </a:solidFill>
                  <a:effectLst>
                    <a:outerShdw sx="100000" sy="100000" kx="0" ky="0" algn="b" rotWithShape="0" blurRad="50800" dist="76200" dir="2700000">
                      <a:srgbClr val="000000">
                        <a:alpha val="40000"/>
                      </a:srgbClr>
                    </a:outerShdw>
                  </a:effectLst>
                </a:defRPr>
              </a:pPr>
              <a:r>
                <a:t>Influenza (5 years)</a:t>
              </a:r>
            </a:p>
            <a:p>
              <a:pPr>
                <a:defRPr sz="600">
                  <a:solidFill>
                    <a:srgbClr val="FFFFFF"/>
                  </a:solidFill>
                  <a:effectLst>
                    <a:outerShdw sx="100000" sy="100000" kx="0" ky="0" algn="b" rotWithShape="0" blurRad="50800" dist="76200" dir="2700000">
                      <a:srgbClr val="000000">
                        <a:alpha val="40000"/>
                      </a:srgbClr>
                    </a:outerShdw>
                  </a:effectLst>
                </a:defRPr>
              </a:pPr>
              <a:r>
                <a:t>Influenza (6 years)</a:t>
              </a:r>
            </a:p>
            <a:p>
              <a:pPr>
                <a:defRPr sz="600">
                  <a:solidFill>
                    <a:srgbClr val="FFFFFF"/>
                  </a:solidFill>
                  <a:effectLst>
                    <a:outerShdw sx="100000" sy="100000" kx="0" ky="0" algn="b" rotWithShape="0" blurRad="50800" dist="76200" dir="2700000">
                      <a:srgbClr val="000000">
                        <a:alpha val="40000"/>
                      </a:srgbClr>
                    </a:outerShdw>
                  </a:effectLst>
                </a:defRPr>
              </a:pPr>
              <a:r>
                <a:t>Influenza (7 years)</a:t>
              </a:r>
            </a:p>
            <a:p>
              <a:pPr>
                <a:defRPr sz="600">
                  <a:solidFill>
                    <a:srgbClr val="FFFFFF"/>
                  </a:solidFill>
                  <a:effectLst>
                    <a:outerShdw sx="100000" sy="100000" kx="0" ky="0" algn="b" rotWithShape="0" blurRad="50800" dist="76200" dir="2700000">
                      <a:srgbClr val="000000">
                        <a:alpha val="40000"/>
                      </a:srgbClr>
                    </a:outerShdw>
                  </a:effectLst>
                </a:defRPr>
              </a:pPr>
              <a:r>
                <a:t>Influenza (8 years)</a:t>
              </a:r>
            </a:p>
            <a:p>
              <a:pPr>
                <a:defRPr sz="600">
                  <a:solidFill>
                    <a:srgbClr val="FFFFFF"/>
                  </a:solidFill>
                  <a:effectLst>
                    <a:outerShdw sx="100000" sy="100000" kx="0" ky="0" algn="b" rotWithShape="0" blurRad="50800" dist="76200" dir="2700000">
                      <a:srgbClr val="000000">
                        <a:alpha val="40000"/>
                      </a:srgbClr>
                    </a:outerShdw>
                  </a:effectLst>
                </a:defRPr>
              </a:pPr>
              <a:r>
                <a:t>Influenza (9 years)</a:t>
              </a:r>
            </a:p>
            <a:p>
              <a:pPr>
                <a:defRPr sz="600">
                  <a:solidFill>
                    <a:srgbClr val="FFFFFF"/>
                  </a:solidFill>
                  <a:effectLst>
                    <a:outerShdw sx="100000" sy="100000" kx="0" ky="0" algn="b" rotWithShape="0" blurRad="50800" dist="76200" dir="2700000">
                      <a:srgbClr val="000000">
                        <a:alpha val="40000"/>
                      </a:srgbClr>
                    </a:outerShdw>
                  </a:effectLst>
                </a:defRPr>
              </a:pPr>
              <a:r>
                <a:t>Influenza (10 years)</a:t>
              </a:r>
            </a:p>
            <a:p>
              <a:pPr>
                <a:defRPr sz="600">
                  <a:solidFill>
                    <a:srgbClr val="FFFFFF"/>
                  </a:solidFill>
                  <a:effectLst>
                    <a:outerShdw sx="100000" sy="100000" kx="0" ky="0" algn="b" rotWithShape="0" blurRad="50800" dist="76200" dir="2700000">
                      <a:srgbClr val="000000">
                        <a:alpha val="40000"/>
                      </a:srgbClr>
                    </a:outerShdw>
                  </a:effectLst>
                </a:defRPr>
              </a:pPr>
              <a:r>
                <a:t>HPV (11 years)</a:t>
              </a:r>
            </a:p>
            <a:p>
              <a:pPr>
                <a:defRPr sz="600">
                  <a:solidFill>
                    <a:srgbClr val="FFFFFF"/>
                  </a:solidFill>
                  <a:effectLst>
                    <a:outerShdw sx="100000" sy="100000" kx="0" ky="0" algn="b" rotWithShape="0" blurRad="50800" dist="76200" dir="2700000">
                      <a:srgbClr val="000000">
                        <a:alpha val="40000"/>
                      </a:srgbClr>
                    </a:outerShdw>
                  </a:effectLst>
                </a:defRPr>
              </a:pPr>
              <a:r>
                <a:t>Influenza (11 years)</a:t>
              </a:r>
            </a:p>
            <a:p>
              <a:pPr>
                <a:defRPr sz="600">
                  <a:solidFill>
                    <a:srgbClr val="FFFFFF"/>
                  </a:solidFill>
                  <a:effectLst>
                    <a:outerShdw sx="100000" sy="100000" kx="0" ky="0" algn="b" rotWithShape="0" blurRad="50800" dist="76200" dir="2700000">
                      <a:srgbClr val="000000">
                        <a:alpha val="40000"/>
                      </a:srgbClr>
                    </a:outerShdw>
                  </a:effectLst>
                </a:defRPr>
              </a:pPr>
              <a:r>
                <a:t>TDaP (11 years)</a:t>
              </a:r>
            </a:p>
            <a:p>
              <a:pPr>
                <a:defRPr sz="600">
                  <a:solidFill>
                    <a:srgbClr val="FFFFFF"/>
                  </a:solidFill>
                  <a:effectLst>
                    <a:outerShdw sx="100000" sy="100000" kx="0" ky="0" algn="b" rotWithShape="0" blurRad="50800" dist="76200" dir="2700000">
                      <a:srgbClr val="000000">
                        <a:alpha val="40000"/>
                      </a:srgbClr>
                    </a:outerShdw>
                  </a:effectLst>
                </a:defRPr>
              </a:pPr>
              <a:r>
                <a:t>HPV (11 ½ years)</a:t>
              </a:r>
            </a:p>
            <a:p>
              <a:pPr>
                <a:defRPr sz="600">
                  <a:solidFill>
                    <a:srgbClr val="FFFFFF"/>
                  </a:solidFill>
                  <a:effectLst>
                    <a:outerShdw sx="100000" sy="100000" kx="0" ky="0" algn="b" rotWithShape="0" blurRad="50800" dist="76200" dir="2700000">
                      <a:srgbClr val="000000">
                        <a:alpha val="40000"/>
                      </a:srgbClr>
                    </a:outerShdw>
                  </a:effectLst>
                </a:defRPr>
              </a:pPr>
              <a:r>
                <a:t>Influenza (12 years)</a:t>
              </a:r>
            </a:p>
            <a:p>
              <a:pPr>
                <a:defRPr sz="600">
                  <a:solidFill>
                    <a:srgbClr val="FFFFFF"/>
                  </a:solidFill>
                  <a:effectLst>
                    <a:outerShdw sx="100000" sy="100000" kx="0" ky="0" algn="b" rotWithShape="0" blurRad="50800" dist="76200" dir="2700000">
                      <a:srgbClr val="000000">
                        <a:alpha val="40000"/>
                      </a:srgbClr>
                    </a:outerShdw>
                  </a:effectLst>
                </a:defRPr>
              </a:pPr>
              <a:r>
                <a:t>HPV (12 years)</a:t>
              </a:r>
            </a:p>
            <a:p>
              <a:pPr>
                <a:defRPr sz="600">
                  <a:solidFill>
                    <a:srgbClr val="FFFFFF"/>
                  </a:solidFill>
                  <a:effectLst>
                    <a:outerShdw sx="100000" sy="100000" kx="0" ky="0" algn="b" rotWithShape="0" blurRad="50800" dist="76200" dir="2700000">
                      <a:srgbClr val="000000">
                        <a:alpha val="40000"/>
                      </a:srgbClr>
                    </a:outerShdw>
                  </a:effectLst>
                </a:defRPr>
              </a:pPr>
              <a:r>
                <a:t>Influenza (13 years)</a:t>
              </a:r>
            </a:p>
            <a:p>
              <a:pPr>
                <a:defRPr sz="600">
                  <a:solidFill>
                    <a:srgbClr val="FFFFFF"/>
                  </a:solidFill>
                  <a:effectLst>
                    <a:outerShdw sx="100000" sy="100000" kx="0" ky="0" algn="b" rotWithShape="0" blurRad="50800" dist="76200" dir="2700000">
                      <a:srgbClr val="000000">
                        <a:alpha val="40000"/>
                      </a:srgbClr>
                    </a:outerShdw>
                  </a:effectLst>
                </a:defRPr>
              </a:pPr>
              <a:r>
                <a:t>Influenza (14 years)</a:t>
              </a:r>
            </a:p>
            <a:p>
              <a:pPr>
                <a:defRPr sz="600">
                  <a:solidFill>
                    <a:srgbClr val="FFFFFF"/>
                  </a:solidFill>
                  <a:effectLst>
                    <a:outerShdw sx="100000" sy="100000" kx="0" ky="0" algn="b" rotWithShape="0" blurRad="50800" dist="76200" dir="2700000">
                      <a:srgbClr val="000000">
                        <a:alpha val="40000"/>
                      </a:srgbClr>
                    </a:outerShdw>
                  </a:effectLst>
                </a:defRPr>
              </a:pPr>
              <a:r>
                <a:t>Influenza (15 years)</a:t>
              </a:r>
            </a:p>
            <a:p>
              <a:pPr>
                <a:defRPr sz="600">
                  <a:solidFill>
                    <a:srgbClr val="FFFFFF"/>
                  </a:solidFill>
                  <a:effectLst>
                    <a:outerShdw sx="100000" sy="100000" kx="0" ky="0" algn="b" rotWithShape="0" blurRad="50800" dist="76200" dir="2700000">
                      <a:srgbClr val="000000">
                        <a:alpha val="40000"/>
                      </a:srgbClr>
                    </a:outerShdw>
                  </a:effectLst>
                </a:defRPr>
              </a:pPr>
              <a:r>
                <a:t>MCV (16 years)</a:t>
              </a:r>
            </a:p>
            <a:p>
              <a:pPr>
                <a:defRPr sz="600">
                  <a:solidFill>
                    <a:srgbClr val="FFFFFF"/>
                  </a:solidFill>
                  <a:effectLst>
                    <a:outerShdw sx="100000" sy="100000" kx="0" ky="0" algn="b" rotWithShape="0" blurRad="50800" dist="76200" dir="2700000">
                      <a:srgbClr val="000000">
                        <a:alpha val="40000"/>
                      </a:srgbClr>
                    </a:outerShdw>
                  </a:effectLst>
                </a:defRPr>
              </a:pPr>
              <a:r>
                <a:t>Influenza (16 years)</a:t>
              </a:r>
            </a:p>
            <a:p>
              <a:pPr>
                <a:defRPr sz="600">
                  <a:solidFill>
                    <a:srgbClr val="FFFFFF"/>
                  </a:solidFill>
                  <a:effectLst>
                    <a:outerShdw sx="100000" sy="100000" kx="0" ky="0" algn="b" rotWithShape="0" blurRad="50800" dist="76200" dir="2700000">
                      <a:srgbClr val="000000">
                        <a:alpha val="40000"/>
                      </a:srgbClr>
                    </a:outerShdw>
                  </a:effectLst>
                </a:defRPr>
              </a:pPr>
              <a:r>
                <a:t>MenB (16 years)</a:t>
              </a:r>
            </a:p>
            <a:p>
              <a:pPr>
                <a:defRPr sz="600">
                  <a:solidFill>
                    <a:srgbClr val="FFFFFF"/>
                  </a:solidFill>
                  <a:effectLst>
                    <a:outerShdw sx="100000" sy="100000" kx="0" ky="0" algn="b" rotWithShape="0" blurRad="50800" dist="76200" dir="2700000">
                      <a:srgbClr val="000000">
                        <a:alpha val="40000"/>
                      </a:srgbClr>
                    </a:outerShdw>
                  </a:effectLst>
                </a:defRPr>
              </a:pPr>
              <a:r>
                <a:t>Influenza (17 years)</a:t>
              </a:r>
            </a:p>
            <a:p>
              <a:pPr>
                <a:defRPr sz="600">
                  <a:solidFill>
                    <a:srgbClr val="FFFFFF"/>
                  </a:solidFill>
                  <a:effectLst>
                    <a:outerShdw sx="100000" sy="100000" kx="0" ky="0" algn="b" rotWithShape="0" blurRad="50800" dist="76200" dir="2700000">
                      <a:srgbClr val="000000">
                        <a:alpha val="40000"/>
                      </a:srgbClr>
                    </a:outerShdw>
                  </a:effectLst>
                </a:defRPr>
              </a:pPr>
              <a:r>
                <a:t>Influenza (18 years)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Hepatitis A (18 months)</a:t>
              </a:r>
            </a:p>
            <a:p>
              <a:pPr>
                <a:defRPr sz="600">
                  <a:solidFill>
                    <a:srgbClr val="FFFFFF"/>
                  </a:solidFill>
                  <a:effectLst>
                    <a:outerShdw sx="100000" sy="100000" kx="0" ky="0" algn="b" rotWithShape="0" blurRad="50800" dist="76200" dir="2700000">
                      <a:srgbClr val="000000">
                        <a:alpha val="40000"/>
                      </a:srgbClr>
                    </a:outerShdw>
                  </a:effectLst>
                </a:defRPr>
              </a:pPr>
              <a:r>
                <a:t>Influenza (18 months)</a:t>
              </a:r>
            </a:p>
            <a:p>
              <a:pPr>
                <a:defRPr sz="600">
                  <a:solidFill>
                    <a:srgbClr val="FFFFFF"/>
                  </a:solidFill>
                  <a:effectLst>
                    <a:outerShdw sx="100000" sy="100000" kx="0" ky="0" algn="b" rotWithShape="0" blurRad="50800" dist="76200" dir="2700000">
                      <a:srgbClr val="000000">
                        <a:alpha val="40000"/>
                      </a:srgbClr>
                    </a:outerShdw>
                  </a:effectLst>
                </a:defRPr>
              </a:pPr>
              <a:r>
                <a:t>Influenza (2 years)</a:t>
              </a:r>
            </a:p>
            <a:p>
              <a:pPr>
                <a:defRPr sz="600">
                  <a:solidFill>
                    <a:srgbClr val="FFFFFF"/>
                  </a:solidFill>
                  <a:effectLst>
                    <a:outerShdw sx="100000" sy="100000" kx="0" ky="0" algn="b" rotWithShape="0" blurRad="50800" dist="76200" dir="2700000">
                      <a:srgbClr val="000000">
                        <a:alpha val="40000"/>
                      </a:srgbClr>
                    </a:outerShdw>
                  </a:effectLst>
                </a:defRPr>
              </a:pPr>
              <a:r>
                <a:t>Influenza (3 years)</a:t>
              </a:r>
            </a:p>
            <a:p>
              <a:pPr>
                <a:defRPr sz="600">
                  <a:solidFill>
                    <a:srgbClr val="FFFFFF"/>
                  </a:solidFill>
                  <a:effectLst>
                    <a:outerShdw sx="100000" sy="100000" kx="0" ky="0" algn="b" rotWithShape="0" blurRad="50800" dist="76200" dir="2700000">
                      <a:srgbClr val="000000">
                        <a:alpha val="40000"/>
                      </a:srgbClr>
                    </a:outerShdw>
                  </a:effectLst>
                </a:defRPr>
              </a:pPr>
              <a:r>
                <a:t>Influenza (4 years)</a:t>
              </a:r>
            </a:p>
            <a:p>
              <a:pPr>
                <a:defRPr sz="600">
                  <a:solidFill>
                    <a:srgbClr val="FFFFFF"/>
                  </a:solidFill>
                  <a:effectLst>
                    <a:outerShdw sx="100000" sy="100000" kx="0" ky="0" algn="b" rotWithShape="0" blurRad="50800" dist="76200" dir="2700000">
                      <a:srgbClr val="000000">
                        <a:alpha val="40000"/>
                      </a:srgbClr>
                    </a:outerShdw>
                  </a:effectLst>
                </a:defRPr>
              </a:pPr>
              <a:r>
                <a:t>DTaP (4 years)</a:t>
              </a:r>
            </a:p>
            <a:p>
              <a:pPr>
                <a:defRPr sz="600">
                  <a:solidFill>
                    <a:srgbClr val="FFFFFF"/>
                  </a:solidFill>
                  <a:effectLst>
                    <a:outerShdw sx="100000" sy="100000" kx="0" ky="0" algn="b" rotWithShape="0" blurRad="50800" dist="76200" dir="2700000">
                      <a:srgbClr val="000000">
                        <a:alpha val="40000"/>
                      </a:srgbClr>
                    </a:outerShdw>
                  </a:effectLst>
                </a:defRPr>
              </a:pPr>
              <a:r>
                <a:t>MMR (4 years)</a:t>
              </a:r>
            </a:p>
            <a:p>
              <a:pPr>
                <a:defRPr sz="600">
                  <a:solidFill>
                    <a:srgbClr val="FFFFFF"/>
                  </a:solidFill>
                  <a:effectLst>
                    <a:outerShdw sx="100000" sy="100000" kx="0" ky="0" algn="b" rotWithShape="0" blurRad="50800" dist="76200" dir="2700000">
                      <a:srgbClr val="000000">
                        <a:alpha val="40000"/>
                      </a:srgbClr>
                    </a:outerShdw>
                  </a:effectLst>
                </a:defRPr>
              </a:pPr>
              <a:r>
                <a:t>Rubella (4 years)</a:t>
              </a:r>
            </a:p>
            <a:p>
              <a:pPr>
                <a:defRPr sz="600">
                  <a:solidFill>
                    <a:srgbClr val="FFFFFF"/>
                  </a:solidFill>
                  <a:effectLst>
                    <a:outerShdw sx="100000" sy="100000" kx="0" ky="0" algn="b" rotWithShape="0" blurRad="50800" dist="76200" dir="2700000">
                      <a:srgbClr val="000000">
                        <a:alpha val="40000"/>
                      </a:srgbClr>
                    </a:outerShdw>
                  </a:effectLst>
                </a:defRPr>
              </a:pPr>
              <a:r>
                <a:t>Varicella (4 years)</a:t>
              </a:r>
            </a:p>
            <a:p>
              <a:pPr>
                <a:defRPr sz="600">
                  <a:solidFill>
                    <a:srgbClr val="FFFFFF"/>
                  </a:solidFill>
                  <a:effectLst>
                    <a:outerShdw sx="100000" sy="100000" kx="0" ky="0" algn="b" rotWithShape="0" blurRad="50800" dist="76200" dir="2700000">
                      <a:srgbClr val="000000">
                        <a:alpha val="40000"/>
                      </a:srgbClr>
                    </a:outerShdw>
                  </a:effectLst>
                </a:defRPr>
              </a:pPr>
              <a:r>
                <a:t>Influenza (5 years)</a:t>
              </a:r>
            </a:p>
            <a:p>
              <a:pPr>
                <a:defRPr sz="600">
                  <a:solidFill>
                    <a:srgbClr val="FFFFFF"/>
                  </a:solidFill>
                  <a:effectLst>
                    <a:outerShdw sx="100000" sy="100000" kx="0" ky="0" algn="b" rotWithShape="0" blurRad="50800" dist="76200" dir="2700000">
                      <a:srgbClr val="000000">
                        <a:alpha val="40000"/>
                      </a:srgbClr>
                    </a:outerShdw>
                  </a:effectLst>
                </a:defRPr>
              </a:pPr>
              <a:r>
                <a:t>Influenza (6 years)</a:t>
              </a:r>
            </a:p>
            <a:p>
              <a:pPr>
                <a:defRPr sz="600">
                  <a:solidFill>
                    <a:srgbClr val="FFFFFF"/>
                  </a:solidFill>
                  <a:effectLst>
                    <a:outerShdw sx="100000" sy="100000" kx="0" ky="0" algn="b" rotWithShape="0" blurRad="50800" dist="76200" dir="2700000">
                      <a:srgbClr val="000000">
                        <a:alpha val="40000"/>
                      </a:srgbClr>
                    </a:outerShdw>
                  </a:effectLst>
                </a:defRPr>
              </a:pPr>
              <a:r>
                <a:t>Influenza (7 years)</a:t>
              </a:r>
            </a:p>
            <a:p>
              <a:pPr>
                <a:defRPr sz="600">
                  <a:solidFill>
                    <a:srgbClr val="FFFFFF"/>
                  </a:solidFill>
                  <a:effectLst>
                    <a:outerShdw sx="100000" sy="100000" kx="0" ky="0" algn="b" rotWithShape="0" blurRad="50800" dist="76200" dir="2700000">
                      <a:srgbClr val="000000">
                        <a:alpha val="40000"/>
                      </a:srgbClr>
                    </a:outerShdw>
                  </a:effectLst>
                </a:defRPr>
              </a:pPr>
              <a:r>
                <a:t>Influenza (8 years)</a:t>
              </a:r>
            </a:p>
            <a:p>
              <a:pPr>
                <a:defRPr sz="600">
                  <a:solidFill>
                    <a:srgbClr val="FFFFFF"/>
                  </a:solidFill>
                  <a:effectLst>
                    <a:outerShdw sx="100000" sy="100000" kx="0" ky="0" algn="b" rotWithShape="0" blurRad="50800" dist="76200" dir="2700000">
                      <a:srgbClr val="000000">
                        <a:alpha val="40000"/>
                      </a:srgbClr>
                    </a:outerShdw>
                  </a:effectLst>
                </a:defRPr>
              </a:pPr>
              <a:r>
                <a:t>Influenza (9 years)</a:t>
              </a:r>
            </a:p>
            <a:p>
              <a:pPr>
                <a:defRPr sz="600">
                  <a:solidFill>
                    <a:srgbClr val="FFFFFF"/>
                  </a:solidFill>
                  <a:effectLst>
                    <a:outerShdw sx="100000" sy="100000" kx="0" ky="0" algn="b" rotWithShape="0" blurRad="50800" dist="76200" dir="2700000">
                      <a:srgbClr val="000000">
                        <a:alpha val="40000"/>
                      </a:srgbClr>
                    </a:outerShdw>
                  </a:effectLst>
                </a:defRPr>
              </a:pPr>
              <a:r>
                <a:t>Influenza (10 years)</a:t>
              </a:r>
            </a:p>
            <a:p>
              <a:pPr>
                <a:defRPr sz="600">
                  <a:solidFill>
                    <a:srgbClr val="FFFFFF"/>
                  </a:solidFill>
                  <a:effectLst>
                    <a:outerShdw sx="100000" sy="100000" kx="0" ky="0" algn="b" rotWithShape="0" blurRad="50800" dist="76200" dir="2700000">
                      <a:srgbClr val="000000">
                        <a:alpha val="40000"/>
                      </a:srgbClr>
                    </a:outerShdw>
                  </a:effectLst>
                </a:defRPr>
              </a:pPr>
              <a:r>
                <a:t>HPV (11 years)</a:t>
              </a:r>
            </a:p>
            <a:p>
              <a:pPr>
                <a:defRPr sz="600">
                  <a:solidFill>
                    <a:srgbClr val="FFFFFF"/>
                  </a:solidFill>
                  <a:effectLst>
                    <a:outerShdw sx="100000" sy="100000" kx="0" ky="0" algn="b" rotWithShape="0" blurRad="50800" dist="76200" dir="2700000">
                      <a:srgbClr val="000000">
                        <a:alpha val="40000"/>
                      </a:srgbClr>
                    </a:outerShdw>
                  </a:effectLst>
                </a:defRPr>
              </a:pPr>
              <a:r>
                <a:t>Influenza (11 years)</a:t>
              </a:r>
            </a:p>
            <a:p>
              <a:pPr>
                <a:defRPr sz="600">
                  <a:solidFill>
                    <a:srgbClr val="FFFFFF"/>
                  </a:solidFill>
                  <a:effectLst>
                    <a:outerShdw sx="100000" sy="100000" kx="0" ky="0" algn="b" rotWithShape="0" blurRad="50800" dist="76200" dir="2700000">
                      <a:srgbClr val="000000">
                        <a:alpha val="40000"/>
                      </a:srgbClr>
                    </a:outerShdw>
                  </a:effectLst>
                </a:defRPr>
              </a:pPr>
              <a:r>
                <a:t>TDaP (11 years)</a:t>
              </a:r>
            </a:p>
            <a:p>
              <a:pPr>
                <a:defRPr sz="600">
                  <a:solidFill>
                    <a:srgbClr val="FFFFFF"/>
                  </a:solidFill>
                  <a:effectLst>
                    <a:outerShdw sx="100000" sy="100000" kx="0" ky="0" algn="b" rotWithShape="0" blurRad="50800" dist="76200" dir="2700000">
                      <a:srgbClr val="000000">
                        <a:alpha val="40000"/>
                      </a:srgbClr>
                    </a:outerShdw>
                  </a:effectLst>
                </a:defRPr>
              </a:pPr>
              <a:r>
                <a:t>HPV (11 ½ years)</a:t>
              </a:r>
            </a:p>
            <a:p>
              <a:pPr>
                <a:defRPr sz="600">
                  <a:solidFill>
                    <a:srgbClr val="FFFFFF"/>
                  </a:solidFill>
                  <a:effectLst>
                    <a:outerShdw sx="100000" sy="100000" kx="0" ky="0" algn="b" rotWithShape="0" blurRad="50800" dist="76200" dir="2700000">
                      <a:srgbClr val="000000">
                        <a:alpha val="40000"/>
                      </a:srgbClr>
                    </a:outerShdw>
                  </a:effectLst>
                </a:defRPr>
              </a:pPr>
              <a:r>
                <a:t>Influenza (12 years)</a:t>
              </a:r>
            </a:p>
            <a:p>
              <a:pPr>
                <a:defRPr sz="600">
                  <a:solidFill>
                    <a:srgbClr val="FFFFFF"/>
                  </a:solidFill>
                  <a:effectLst>
                    <a:outerShdw sx="100000" sy="100000" kx="0" ky="0" algn="b" rotWithShape="0" blurRad="50800" dist="76200" dir="2700000">
                      <a:srgbClr val="000000">
                        <a:alpha val="40000"/>
                      </a:srgbClr>
                    </a:outerShdw>
                  </a:effectLst>
                </a:defRPr>
              </a:pPr>
              <a:r>
                <a:t>HPV (12 years)</a:t>
              </a:r>
            </a:p>
            <a:p>
              <a:pPr>
                <a:defRPr sz="600">
                  <a:solidFill>
                    <a:srgbClr val="FFFFFF"/>
                  </a:solidFill>
                  <a:effectLst>
                    <a:outerShdw sx="100000" sy="100000" kx="0" ky="0" algn="b" rotWithShape="0" blurRad="50800" dist="76200" dir="2700000">
                      <a:srgbClr val="000000">
                        <a:alpha val="40000"/>
                      </a:srgbClr>
                    </a:outerShdw>
                  </a:effectLst>
                </a:defRPr>
              </a:pPr>
              <a:r>
                <a:t>Influenza (13 years)</a:t>
              </a:r>
            </a:p>
            <a:p>
              <a:pPr>
                <a:defRPr sz="600">
                  <a:solidFill>
                    <a:srgbClr val="FFFFFF"/>
                  </a:solidFill>
                  <a:effectLst>
                    <a:outerShdw sx="100000" sy="100000" kx="0" ky="0" algn="b" rotWithShape="0" blurRad="50800" dist="76200" dir="2700000">
                      <a:srgbClr val="000000">
                        <a:alpha val="40000"/>
                      </a:srgbClr>
                    </a:outerShdw>
                  </a:effectLst>
                </a:defRPr>
              </a:pPr>
              <a:r>
                <a:t>Influenza (14 years)</a:t>
              </a:r>
            </a:p>
            <a:p>
              <a:pPr>
                <a:defRPr sz="600">
                  <a:solidFill>
                    <a:srgbClr val="FFFFFF"/>
                  </a:solidFill>
                  <a:effectLst>
                    <a:outerShdw sx="100000" sy="100000" kx="0" ky="0" algn="b" rotWithShape="0" blurRad="50800" dist="76200" dir="2700000">
                      <a:srgbClr val="000000">
                        <a:alpha val="40000"/>
                      </a:srgbClr>
                    </a:outerShdw>
                  </a:effectLst>
                </a:defRPr>
              </a:pPr>
              <a:r>
                <a:t>Influenza (15 years)</a:t>
              </a:r>
            </a:p>
            <a:p>
              <a:pPr>
                <a:defRPr sz="600">
                  <a:solidFill>
                    <a:srgbClr val="FFFFFF"/>
                  </a:solidFill>
                  <a:effectLst>
                    <a:outerShdw sx="100000" sy="100000" kx="0" ky="0" algn="b" rotWithShape="0" blurRad="50800" dist="76200" dir="2700000">
                      <a:srgbClr val="000000">
                        <a:alpha val="40000"/>
                      </a:srgbClr>
                    </a:outerShdw>
                  </a:effectLst>
                </a:defRPr>
              </a:pPr>
              <a:r>
                <a:t>MCV (16 years)</a:t>
              </a:r>
            </a:p>
            <a:p>
              <a:pPr>
                <a:defRPr sz="600">
                  <a:solidFill>
                    <a:srgbClr val="FFFFFF"/>
                  </a:solidFill>
                  <a:effectLst>
                    <a:outerShdw sx="100000" sy="100000" kx="0" ky="0" algn="b" rotWithShape="0" blurRad="50800" dist="76200" dir="2700000">
                      <a:srgbClr val="000000">
                        <a:alpha val="40000"/>
                      </a:srgbClr>
                    </a:outerShdw>
                  </a:effectLst>
                </a:defRPr>
              </a:pPr>
              <a:r>
                <a:t>Influenza (16 years)</a:t>
              </a:r>
            </a:p>
            <a:p>
              <a:pPr>
                <a:defRPr sz="600">
                  <a:solidFill>
                    <a:srgbClr val="FFFFFF"/>
                  </a:solidFill>
                  <a:effectLst>
                    <a:outerShdw sx="100000" sy="100000" kx="0" ky="0" algn="b" rotWithShape="0" blurRad="50800" dist="76200" dir="2700000">
                      <a:srgbClr val="000000">
                        <a:alpha val="40000"/>
                      </a:srgbClr>
                    </a:outerShdw>
                  </a:effectLst>
                </a:defRPr>
              </a:pPr>
              <a:r>
                <a:t>MenB (16 years)</a:t>
              </a:r>
            </a:p>
            <a:p>
              <a:pPr>
                <a:defRPr sz="600">
                  <a:solidFill>
                    <a:srgbClr val="FFFFFF"/>
                  </a:solidFill>
                  <a:effectLst>
                    <a:outerShdw sx="100000" sy="100000" kx="0" ky="0" algn="b" rotWithShape="0" blurRad="50800" dist="76200" dir="2700000">
                      <a:srgbClr val="000000">
                        <a:alpha val="40000"/>
                      </a:srgbClr>
                    </a:outerShdw>
                  </a:effectLst>
                </a:defRPr>
              </a:pPr>
              <a:r>
                <a:t>Influenza (17 years)</a:t>
              </a:r>
            </a:p>
            <a:p>
              <a:pPr>
                <a:defRPr sz="600">
                  <a:solidFill>
                    <a:srgbClr val="FFFFFF"/>
                  </a:solidFill>
                  <a:effectLst>
                    <a:outerShdw sx="100000" sy="100000" kx="0" ky="0" algn="b" rotWithShape="0" blurRad="50800" dist="76200" dir="2700000">
                      <a:srgbClr val="000000">
                        <a:alpha val="40000"/>
                      </a:srgbClr>
                    </a:outerShdw>
                  </a:effectLst>
                </a:defRPr>
              </a:pPr>
              <a:r>
                <a:t>Influenza (18 years)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Hepatitis A (18 months)</a:t>
              </a:r>
            </a:p>
            <a:p>
              <a:pPr>
                <a:defRPr sz="600">
                  <a:solidFill>
                    <a:srgbClr val="FFFFFF"/>
                  </a:solidFill>
                  <a:effectLst>
                    <a:outerShdw sx="100000" sy="100000" kx="0" ky="0" algn="b" rotWithShape="0" blurRad="50800" dist="76200" dir="2700000">
                      <a:srgbClr val="000000">
                        <a:alpha val="40000"/>
                      </a:srgbClr>
                    </a:outerShdw>
                  </a:effectLst>
                </a:defRPr>
              </a:pPr>
              <a:r>
                <a:t>Influenza (18 months)</a:t>
              </a:r>
            </a:p>
            <a:p>
              <a:pPr>
                <a:defRPr sz="600">
                  <a:solidFill>
                    <a:srgbClr val="FFFFFF"/>
                  </a:solidFill>
                  <a:effectLst>
                    <a:outerShdw sx="100000" sy="100000" kx="0" ky="0" algn="b" rotWithShape="0" blurRad="50800" dist="76200" dir="2700000">
                      <a:srgbClr val="000000">
                        <a:alpha val="40000"/>
                      </a:srgbClr>
                    </a:outerShdw>
                  </a:effectLst>
                </a:defRPr>
              </a:pPr>
              <a:r>
                <a:t>Influenza (2 years)</a:t>
              </a:r>
            </a:p>
            <a:p>
              <a:pPr>
                <a:defRPr sz="600">
                  <a:solidFill>
                    <a:srgbClr val="FFFFFF"/>
                  </a:solidFill>
                  <a:effectLst>
                    <a:outerShdw sx="100000" sy="100000" kx="0" ky="0" algn="b" rotWithShape="0" blurRad="50800" dist="76200" dir="2700000">
                      <a:srgbClr val="000000">
                        <a:alpha val="40000"/>
                      </a:srgbClr>
                    </a:outerShdw>
                  </a:effectLst>
                </a:defRPr>
              </a:pPr>
              <a:r>
                <a:t>Influenza (3 years)</a:t>
              </a:r>
            </a:p>
            <a:p>
              <a:pPr>
                <a:defRPr sz="600">
                  <a:solidFill>
                    <a:srgbClr val="FFFFFF"/>
                  </a:solidFill>
                  <a:effectLst>
                    <a:outerShdw sx="100000" sy="100000" kx="0" ky="0" algn="b" rotWithShape="0" blurRad="50800" dist="76200" dir="2700000">
                      <a:srgbClr val="000000">
                        <a:alpha val="40000"/>
                      </a:srgbClr>
                    </a:outerShdw>
                  </a:effectLst>
                </a:defRPr>
              </a:pPr>
              <a:r>
                <a:t>Influenza (4 years)</a:t>
              </a:r>
            </a:p>
            <a:p>
              <a:pPr>
                <a:defRPr sz="600">
                  <a:solidFill>
                    <a:srgbClr val="FFFFFF"/>
                  </a:solidFill>
                  <a:effectLst>
                    <a:outerShdw sx="100000" sy="100000" kx="0" ky="0" algn="b" rotWithShape="0" blurRad="50800" dist="76200" dir="2700000">
                      <a:srgbClr val="000000">
                        <a:alpha val="40000"/>
                      </a:srgbClr>
                    </a:outerShdw>
                  </a:effectLst>
                </a:defRPr>
              </a:pPr>
              <a:r>
                <a:t>DTaP (4 years)</a:t>
              </a:r>
            </a:p>
            <a:p>
              <a:pPr>
                <a:defRPr sz="600">
                  <a:solidFill>
                    <a:srgbClr val="FFFFFF"/>
                  </a:solidFill>
                  <a:effectLst>
                    <a:outerShdw sx="100000" sy="100000" kx="0" ky="0" algn="b" rotWithShape="0" blurRad="50800" dist="76200" dir="2700000">
                      <a:srgbClr val="000000">
                        <a:alpha val="40000"/>
                      </a:srgbClr>
                    </a:outerShdw>
                  </a:effectLst>
                </a:defRPr>
              </a:pPr>
              <a:r>
                <a:t>MMR (4 years)</a:t>
              </a:r>
            </a:p>
            <a:p>
              <a:pPr>
                <a:defRPr sz="600">
                  <a:solidFill>
                    <a:srgbClr val="FFFFFF"/>
                  </a:solidFill>
                  <a:effectLst>
                    <a:outerShdw sx="100000" sy="100000" kx="0" ky="0" algn="b" rotWithShape="0" blurRad="50800" dist="76200" dir="2700000">
                      <a:srgbClr val="000000">
                        <a:alpha val="40000"/>
                      </a:srgbClr>
                    </a:outerShdw>
                  </a:effectLst>
                </a:defRPr>
              </a:pPr>
              <a:r>
                <a:t>Rubella (4 years)</a:t>
              </a:r>
            </a:p>
            <a:p>
              <a:pPr>
                <a:defRPr sz="600">
                  <a:solidFill>
                    <a:srgbClr val="FFFFFF"/>
                  </a:solidFill>
                  <a:effectLst>
                    <a:outerShdw sx="100000" sy="100000" kx="0" ky="0" algn="b" rotWithShape="0" blurRad="50800" dist="76200" dir="2700000">
                      <a:srgbClr val="000000">
                        <a:alpha val="40000"/>
                      </a:srgbClr>
                    </a:outerShdw>
                  </a:effectLst>
                </a:defRPr>
              </a:pPr>
              <a:r>
                <a:t>Varicella (4 years)</a:t>
              </a:r>
            </a:p>
            <a:p>
              <a:pPr>
                <a:defRPr sz="600">
                  <a:solidFill>
                    <a:srgbClr val="FFFFFF"/>
                  </a:solidFill>
                  <a:effectLst>
                    <a:outerShdw sx="100000" sy="100000" kx="0" ky="0" algn="b" rotWithShape="0" blurRad="50800" dist="76200" dir="2700000">
                      <a:srgbClr val="000000">
                        <a:alpha val="40000"/>
                      </a:srgbClr>
                    </a:outerShdw>
                  </a:effectLst>
                </a:defRPr>
              </a:pPr>
              <a:r>
                <a:t>Influenza (5 years)</a:t>
              </a:r>
            </a:p>
            <a:p>
              <a:pPr>
                <a:defRPr sz="600">
                  <a:solidFill>
                    <a:srgbClr val="FFFFFF"/>
                  </a:solidFill>
                  <a:effectLst>
                    <a:outerShdw sx="100000" sy="100000" kx="0" ky="0" algn="b" rotWithShape="0" blurRad="50800" dist="76200" dir="2700000">
                      <a:srgbClr val="000000">
                        <a:alpha val="40000"/>
                      </a:srgbClr>
                    </a:outerShdw>
                  </a:effectLst>
                </a:defRPr>
              </a:pPr>
              <a:r>
                <a:t>Influenza (6 years)</a:t>
              </a:r>
            </a:p>
            <a:p>
              <a:pPr>
                <a:defRPr sz="600">
                  <a:solidFill>
                    <a:srgbClr val="FFFFFF"/>
                  </a:solidFill>
                  <a:effectLst>
                    <a:outerShdw sx="100000" sy="100000" kx="0" ky="0" algn="b" rotWithShape="0" blurRad="50800" dist="76200" dir="2700000">
                      <a:srgbClr val="000000">
                        <a:alpha val="40000"/>
                      </a:srgbClr>
                    </a:outerShdw>
                  </a:effectLst>
                </a:defRPr>
              </a:pPr>
              <a:r>
                <a:t>Influenza (7 years)</a:t>
              </a:r>
            </a:p>
            <a:p>
              <a:pPr>
                <a:defRPr sz="600">
                  <a:solidFill>
                    <a:srgbClr val="FFFFFF"/>
                  </a:solidFill>
                  <a:effectLst>
                    <a:outerShdw sx="100000" sy="100000" kx="0" ky="0" algn="b" rotWithShape="0" blurRad="50800" dist="76200" dir="2700000">
                      <a:srgbClr val="000000">
                        <a:alpha val="40000"/>
                      </a:srgbClr>
                    </a:outerShdw>
                  </a:effectLst>
                </a:defRPr>
              </a:pPr>
              <a:r>
                <a:t>Influenza (8 years)</a:t>
              </a:r>
            </a:p>
            <a:p>
              <a:pPr>
                <a:defRPr sz="600">
                  <a:solidFill>
                    <a:srgbClr val="FFFFFF"/>
                  </a:solidFill>
                  <a:effectLst>
                    <a:outerShdw sx="100000" sy="100000" kx="0" ky="0" algn="b" rotWithShape="0" blurRad="50800" dist="76200" dir="2700000">
                      <a:srgbClr val="000000">
                        <a:alpha val="40000"/>
                      </a:srgbClr>
                    </a:outerShdw>
                  </a:effectLst>
                </a:defRPr>
              </a:pPr>
              <a:r>
                <a:t>Influenza (9 years)</a:t>
              </a:r>
            </a:p>
            <a:p>
              <a:pPr>
                <a:defRPr sz="600">
                  <a:solidFill>
                    <a:srgbClr val="FFFFFF"/>
                  </a:solidFill>
                  <a:effectLst>
                    <a:outerShdw sx="100000" sy="100000" kx="0" ky="0" algn="b" rotWithShape="0" blurRad="50800" dist="76200" dir="2700000">
                      <a:srgbClr val="000000">
                        <a:alpha val="40000"/>
                      </a:srgbClr>
                    </a:outerShdw>
                  </a:effectLst>
                </a:defRPr>
              </a:pPr>
              <a:r>
                <a:t>Influenza (10 years)</a:t>
              </a:r>
            </a:p>
            <a:p>
              <a:pPr>
                <a:defRPr sz="600">
                  <a:solidFill>
                    <a:srgbClr val="FFFFFF"/>
                  </a:solidFill>
                  <a:effectLst>
                    <a:outerShdw sx="100000" sy="100000" kx="0" ky="0" algn="b" rotWithShape="0" blurRad="50800" dist="76200" dir="2700000">
                      <a:srgbClr val="000000">
                        <a:alpha val="40000"/>
                      </a:srgbClr>
                    </a:outerShdw>
                  </a:effectLst>
                </a:defRPr>
              </a:pPr>
              <a:r>
                <a:t>HPV (11 years)</a:t>
              </a:r>
            </a:p>
          </p:txBody>
        </p:sp>
        <p:sp>
          <p:nvSpPr>
            <p:cNvPr id="289" name="Shape 288"/>
            <p:cNvSpPr txBox="1"/>
            <p:nvPr/>
          </p:nvSpPr>
          <p:spPr>
            <a:xfrm>
              <a:off x="1137086" y="-1"/>
              <a:ext cx="3240295" cy="764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4400">
                  <a:solidFill>
                    <a:srgbClr val="92D050"/>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Near Future</a:t>
              </a:r>
            </a:p>
          </p:txBody>
        </p:sp>
        <p:sp>
          <p:nvSpPr>
            <p:cNvPr id="290" name="Shape 289"/>
            <p:cNvSpPr/>
            <p:nvPr/>
          </p:nvSpPr>
          <p:spPr>
            <a:xfrm>
              <a:off x="-1" y="984576"/>
              <a:ext cx="5225130" cy="1"/>
            </a:xfrm>
            <a:prstGeom prst="line">
              <a:avLst/>
            </a:prstGeom>
            <a:noFill/>
            <a:ln w="22225" cap="flat">
              <a:solidFill>
                <a:srgbClr val="FFFFFF"/>
              </a:solidFill>
              <a:prstDash val="solid"/>
              <a:miter lim="800000"/>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sp>
          <p:nvSpPr>
            <p:cNvPr id="291" name="Shape 290"/>
            <p:cNvSpPr txBox="1"/>
            <p:nvPr/>
          </p:nvSpPr>
          <p:spPr>
            <a:xfrm>
              <a:off x="1902564" y="567748"/>
              <a:ext cx="1630334"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effectLst>
                    <a:outerShdw sx="100000" sy="100000" kx="0" ky="0" algn="b" rotWithShape="0" blurRad="50800" dist="76200" dir="2700000">
                      <a:srgbClr val="000000">
                        <a:alpha val="40000"/>
                      </a:srgbClr>
                    </a:outerShdw>
                  </a:effectLst>
                </a:defRPr>
              </a:lvl1pPr>
            </a:lstStyle>
            <a:p>
              <a:pPr/>
              <a:r>
                <a:t>100s of Vaccines</a:t>
              </a:r>
            </a:p>
          </p:txBody>
        </p:sp>
      </p:grpSp>
      <p:sp>
        <p:nvSpPr>
          <p:cNvPr id="293" name="Shape 292"/>
          <p:cNvSpPr txBox="1"/>
          <p:nvPr/>
        </p:nvSpPr>
        <p:spPr>
          <a:xfrm>
            <a:off x="10425492" y="6416793"/>
            <a:ext cx="1657346" cy="39361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000">
                <a:solidFill>
                  <a:srgbClr val="FFFFFF"/>
                </a:solidFill>
              </a:defRPr>
            </a:pPr>
            <a:r>
              <a:t>2013- Pharma 271 Under Dev</a:t>
            </a:r>
          </a:p>
          <a:p>
            <a:pPr>
              <a:defRPr sz="1000">
                <a:solidFill>
                  <a:srgbClr val="FFFFFF"/>
                </a:solidFill>
              </a:defRPr>
            </a:pPr>
            <a:r>
              <a:t>2017- 2300 Clinical Trials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7"/>
                                        </p:tgtEl>
                                        <p:attrNameLst>
                                          <p:attrName>style.visibility</p:attrName>
                                        </p:attrNameLst>
                                      </p:cBhvr>
                                      <p:to>
                                        <p:strVal val="visible"/>
                                      </p:to>
                                    </p:set>
                                    <p:animEffect filter="dissolve" transition="in">
                                      <p:cBhvr>
                                        <p:cTn id="7" dur="500"/>
                                        <p:tgtEl>
                                          <p:spTgt spid="28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92"/>
                                        </p:tgtEl>
                                        <p:attrNameLst>
                                          <p:attrName>style.visibility</p:attrName>
                                        </p:attrNameLst>
                                      </p:cBhvr>
                                      <p:to>
                                        <p:strVal val="visible"/>
                                      </p:to>
                                    </p:set>
                                    <p:animEffect filter="dissolve" transition="in">
                                      <p:cBhvr>
                                        <p:cTn id="12" dur="499"/>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2"/>
      <p:bldP build="whole" bldLvl="1" animBg="1" rev="0" advAuto="0" spid="28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lide Number"/>
          <p:cNvSpPr txBox="1"/>
          <p:nvPr>
            <p:ph type="sldNum" sz="quarter" idx="4294967295"/>
          </p:nvPr>
        </p:nvSpPr>
        <p:spPr>
          <a:xfrm>
            <a:off x="11823546" y="58412"/>
            <a:ext cx="181379"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165" name="Screen Shot 2019-02-16 at 8.04.08 AM.png" descr="Screen Shot 2019-02-16 at 8.04.08 AM.png"/>
          <p:cNvPicPr>
            <a:picLocks noChangeAspect="1"/>
          </p:cNvPicPr>
          <p:nvPr/>
        </p:nvPicPr>
        <p:blipFill>
          <a:blip r:embed="rId2">
            <a:extLst/>
          </a:blip>
          <a:stretch>
            <a:fillRect/>
          </a:stretch>
        </p:blipFill>
        <p:spPr>
          <a:xfrm>
            <a:off x="1207491" y="391714"/>
            <a:ext cx="9776835" cy="6074373"/>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1254">
              <a:srgbClr val="89B4FF"/>
            </a:gs>
            <a:gs pos="100000">
              <a:srgbClr val="2507D7">
                <a:alpha val="75741"/>
              </a:srgbClr>
            </a:gs>
          </a:gsLst>
          <a:path path="circle">
            <a:fillToRect l="50000" t="50000" r="50000" b="50000"/>
          </a:path>
        </a:gradFill>
      </p:bgPr>
    </p:bg>
    <p:spTree>
      <p:nvGrpSpPr>
        <p:cNvPr id="1" name=""/>
        <p:cNvGrpSpPr/>
        <p:nvPr/>
      </p:nvGrpSpPr>
      <p:grpSpPr>
        <a:xfrm>
          <a:off x="0" y="0"/>
          <a:ext cx="0" cy="0"/>
          <a:chOff x="0" y="0"/>
          <a:chExt cx="0" cy="0"/>
        </a:xfrm>
      </p:grpSpPr>
      <p:sp>
        <p:nvSpPr>
          <p:cNvPr id="295" name="Shape 315"/>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296" name="Table 316"/>
          <p:cNvGraphicFramePr/>
          <p:nvPr/>
        </p:nvGraphicFramePr>
        <p:xfrm>
          <a:off x="2438225" y="1545277"/>
          <a:ext cx="7070104" cy="69258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055043"/>
                <a:gridCol w="2486305"/>
                <a:gridCol w="2528755"/>
              </a:tblGrid>
              <a:tr h="692581">
                <a:tc>
                  <a:txBody>
                    <a:bodyPr/>
                    <a:lstStyle/>
                    <a:p>
                      <a:pPr algn="ctr">
                        <a:defRPr sz="1800">
                          <a:effectLst/>
                        </a:defRPr>
                      </a:pPr>
                      <a:r>
                        <a:rPr b="1">
                          <a:solidFill>
                            <a:srgbClr val="FFFFFF"/>
                          </a:solidFill>
                          <a:latin typeface="+mj-lt"/>
                          <a:ea typeface="+mj-ea"/>
                          <a:cs typeface="+mj-cs"/>
                          <a:sym typeface="Helvetica"/>
                        </a:rPr>
                        <a:t>Product</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Safety Review Period Prior to Licensure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Placebo Group</a:t>
                      </a:r>
                    </a:p>
                  </a:txBody>
                  <a:tcPr marL="45720" marR="45720" marT="45720" marB="45720" anchor="ctr" anchorCtr="0" horzOverflow="overflow">
                    <a:lnB w="38100">
                      <a:solidFill>
                        <a:srgbClr val="FFFFFF"/>
                      </a:solidFill>
                    </a:lnB>
                    <a:solidFill>
                      <a:schemeClr val="accent5"/>
                    </a:solidFill>
                  </a:tcPr>
                </a:tc>
              </a:tr>
            </a:tbl>
          </a:graphicData>
        </a:graphic>
      </p:graphicFrame>
      <p:graphicFrame>
        <p:nvGraphicFramePr>
          <p:cNvPr id="297" name="Table 317"/>
          <p:cNvGraphicFramePr/>
          <p:nvPr/>
        </p:nvGraphicFramePr>
        <p:xfrm>
          <a:off x="2438225" y="2725707"/>
          <a:ext cx="7070104" cy="37084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055043"/>
                <a:gridCol w="2486305"/>
                <a:gridCol w="2528755"/>
              </a:tblGrid>
              <a:tr h="370840">
                <a:tc>
                  <a:txBody>
                    <a:bodyPr/>
                    <a:lstStyle/>
                    <a:p>
                      <a:pPr algn="ctr">
                        <a:defRPr sz="1800">
                          <a:effectLst/>
                        </a:defRPr>
                      </a:pPr>
                      <a:r>
                        <a:t>Enbrel</a:t>
                      </a:r>
                    </a:p>
                  </a:txBody>
                  <a:tcPr marL="45720" marR="45720" marT="45720" marB="45720" anchor="t" anchorCtr="0" horzOverflow="overflow">
                    <a:solidFill>
                      <a:srgbClr val="E6E6E6"/>
                    </a:solidFill>
                  </a:tcPr>
                </a:tc>
                <a:tc>
                  <a:txBody>
                    <a:bodyPr/>
                    <a:lstStyle/>
                    <a:p>
                      <a:pPr algn="ctr">
                        <a:defRPr sz="1800">
                          <a:effectLst/>
                        </a:defRPr>
                      </a:pPr>
                      <a:r>
                        <a:rPr b="1">
                          <a:latin typeface="+mj-lt"/>
                          <a:ea typeface="+mj-ea"/>
                          <a:cs typeface="+mj-cs"/>
                          <a:sym typeface="Helvetica"/>
                        </a:rPr>
                        <a:t>6.6 Years</a:t>
                      </a:r>
                    </a:p>
                  </a:txBody>
                  <a:tcPr marL="45720" marR="45720" marT="45720" marB="45720" anchor="t" anchorCtr="0" horzOverflow="overflow">
                    <a:solidFill>
                      <a:srgbClr val="E6E6E6"/>
                    </a:solidFill>
                  </a:tcPr>
                </a:tc>
                <a:tc>
                  <a:txBody>
                    <a:bodyPr/>
                    <a:lstStyle/>
                    <a:p>
                      <a:pPr algn="ctr">
                        <a:defRPr sz="1800">
                          <a:effectLst/>
                        </a:defRPr>
                      </a:pPr>
                      <a:r>
                        <a:t>Saline Injection</a:t>
                      </a:r>
                    </a:p>
                  </a:txBody>
                  <a:tcPr marL="45720" marR="45720" marT="45720" marB="45720" anchor="t" anchorCtr="0" horzOverflow="overflow">
                    <a:solidFill>
                      <a:srgbClr val="E6E6E6"/>
                    </a:solidFill>
                  </a:tcPr>
                </a:tc>
              </a:tr>
            </a:tbl>
          </a:graphicData>
        </a:graphic>
      </p:graphicFrame>
      <p:graphicFrame>
        <p:nvGraphicFramePr>
          <p:cNvPr id="298" name="Table 318"/>
          <p:cNvGraphicFramePr/>
          <p:nvPr/>
        </p:nvGraphicFramePr>
        <p:xfrm>
          <a:off x="2438225" y="2344822"/>
          <a:ext cx="7070104" cy="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055043"/>
                <a:gridCol w="2486305"/>
                <a:gridCol w="2528755"/>
              </a:tblGrid>
              <a:tr h="50800">
                <a:tc>
                  <a:txBody>
                    <a:bodyPr/>
                    <a:lstStyle/>
                    <a:p>
                      <a:pPr algn="ctr">
                        <a:defRPr sz="1800">
                          <a:effectLst/>
                        </a:defRPr>
                      </a:pPr>
                      <a:r>
                        <a:t>Lipitor</a:t>
                      </a:r>
                    </a:p>
                  </a:txBody>
                  <a:tcPr marL="45720" marR="45720" marT="45720" marB="45720" anchor="t" anchorCtr="0" horzOverflow="overflow"/>
                </a:tc>
                <a:tc>
                  <a:txBody>
                    <a:bodyPr/>
                    <a:lstStyle/>
                    <a:p>
                      <a:pPr algn="ctr">
                        <a:defRPr sz="1800">
                          <a:effectLst/>
                        </a:defRPr>
                      </a:pPr>
                      <a:r>
                        <a:rPr b="1">
                          <a:latin typeface="+mj-lt"/>
                          <a:ea typeface="+mj-ea"/>
                          <a:cs typeface="+mj-cs"/>
                          <a:sym typeface="Helvetica"/>
                        </a:rPr>
                        <a:t>4.8 Years</a:t>
                      </a:r>
                    </a:p>
                  </a:txBody>
                  <a:tcPr marL="45720" marR="45720" marT="45720" marB="45720" anchor="t" anchorCtr="0" horzOverflow="overflow"/>
                </a:tc>
                <a:tc>
                  <a:txBody>
                    <a:bodyPr/>
                    <a:lstStyle/>
                    <a:p>
                      <a:pPr algn="ctr">
                        <a:defRPr sz="1800">
                          <a:effectLst/>
                        </a:defRPr>
                      </a:pPr>
                      <a:r>
                        <a:t>Sugar Pill</a:t>
                      </a:r>
                    </a:p>
                  </a:txBody>
                  <a:tcPr marL="45720" marR="45720" marT="45720" marB="45720" anchor="t" anchorCtr="0" horzOverflow="overflow"/>
                </a:tc>
              </a:tr>
            </a:tbl>
          </a:graphicData>
        </a:graphic>
      </p:graphicFrame>
      <p:sp>
        <p:nvSpPr>
          <p:cNvPr id="299" name="Shape 319"/>
          <p:cNvSpPr txBox="1"/>
          <p:nvPr/>
        </p:nvSpPr>
        <p:spPr>
          <a:xfrm>
            <a:off x="20962" y="659490"/>
            <a:ext cx="12302747" cy="5562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000">
                <a:solidFill>
                  <a:srgbClr val="FFFFFF"/>
                </a:solidFill>
                <a:effectLst>
                  <a:outerShdw sx="100000" sy="100000" kx="0" ky="0" algn="b" rotWithShape="0" blurRad="76200" dist="76200" dir="2700000">
                    <a:srgbClr val="000000">
                      <a:alpha val="70000"/>
                    </a:srgbClr>
                  </a:outerShdw>
                </a:effectLst>
              </a:defRPr>
            </a:pPr>
            <a:r>
              <a:t>How Vaccines are </a:t>
            </a:r>
            <a:r>
              <a:rPr b="1">
                <a:solidFill>
                  <a:srgbClr val="00FDFF"/>
                </a:solidFill>
                <a:latin typeface="+mj-lt"/>
                <a:ea typeface="+mj-ea"/>
                <a:cs typeface="+mj-cs"/>
                <a:sym typeface="Helvetica"/>
              </a:rPr>
              <a:t>Licensed,</a:t>
            </a:r>
            <a:r>
              <a:rPr b="1">
                <a:latin typeface="+mj-lt"/>
                <a:ea typeface="+mj-ea"/>
                <a:cs typeface="+mj-cs"/>
                <a:sym typeface="Helvetica"/>
              </a:rPr>
              <a:t> </a:t>
            </a:r>
            <a:r>
              <a:t>Recommended, Promoted, Defended</a:t>
            </a:r>
          </a:p>
        </p:txBody>
      </p:sp>
      <p:grpSp>
        <p:nvGrpSpPr>
          <p:cNvPr id="304" name="Group 324"/>
          <p:cNvGrpSpPr/>
          <p:nvPr/>
        </p:nvGrpSpPr>
        <p:grpSpPr>
          <a:xfrm>
            <a:off x="2516515" y="3776631"/>
            <a:ext cx="7311639" cy="2760982"/>
            <a:chOff x="-2" y="-1"/>
            <a:chExt cx="7311637" cy="2760981"/>
          </a:xfrm>
        </p:grpSpPr>
        <p:grpSp>
          <p:nvGrpSpPr>
            <p:cNvPr id="302" name="Group 322"/>
            <p:cNvGrpSpPr/>
            <p:nvPr/>
          </p:nvGrpSpPr>
          <p:grpSpPr>
            <a:xfrm>
              <a:off x="-3" y="-2"/>
              <a:ext cx="2292705" cy="2760982"/>
              <a:chOff x="-1" y="0"/>
              <a:chExt cx="2292703" cy="2760981"/>
            </a:xfrm>
          </p:grpSpPr>
          <p:pic>
            <p:nvPicPr>
              <p:cNvPr id="300" name="image33.png" descr="image33.png"/>
              <p:cNvPicPr>
                <a:picLocks noChangeAspect="1"/>
              </p:cNvPicPr>
              <p:nvPr/>
            </p:nvPicPr>
            <p:blipFill>
              <a:blip r:embed="rId2">
                <a:extLst/>
              </a:blip>
              <a:stretch>
                <a:fillRect/>
              </a:stretch>
            </p:blipFill>
            <p:spPr>
              <a:xfrm rot="21046219">
                <a:off x="186895" y="137800"/>
                <a:ext cx="1918912" cy="2485380"/>
              </a:xfrm>
              <a:prstGeom prst="rect">
                <a:avLst/>
              </a:prstGeom>
              <a:ln w="12700" cap="flat">
                <a:noFill/>
                <a:miter lim="400000"/>
              </a:ln>
              <a:effectLst>
                <a:outerShdw sx="100000" sy="100000" kx="0" ky="0" algn="b" rotWithShape="0" blurRad="50800" dist="76200" dir="2700000">
                  <a:srgbClr val="000000">
                    <a:alpha val="40000"/>
                  </a:srgbClr>
                </a:outerShdw>
              </a:effectLst>
            </p:spPr>
          </p:pic>
          <p:pic>
            <p:nvPicPr>
              <p:cNvPr id="301" name="image34.png" descr="image34.png"/>
              <p:cNvPicPr>
                <a:picLocks noChangeAspect="1"/>
              </p:cNvPicPr>
              <p:nvPr/>
            </p:nvPicPr>
            <p:blipFill>
              <a:blip r:embed="rId3">
                <a:extLst/>
              </a:blip>
              <a:stretch>
                <a:fillRect/>
              </a:stretch>
            </p:blipFill>
            <p:spPr>
              <a:xfrm>
                <a:off x="224061" y="135490"/>
                <a:ext cx="1950738" cy="2535960"/>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03" name="image35.tif" descr="image35.tif"/>
            <p:cNvPicPr>
              <a:picLocks noChangeAspect="1"/>
            </p:cNvPicPr>
            <p:nvPr/>
          </p:nvPicPr>
          <p:blipFill>
            <a:blip r:embed="rId4">
              <a:extLst/>
            </a:blip>
            <a:stretch>
              <a:fillRect/>
            </a:stretch>
          </p:blipFill>
          <p:spPr>
            <a:xfrm>
              <a:off x="1692155" y="711552"/>
              <a:ext cx="5619481" cy="388771"/>
            </a:xfrm>
            <a:prstGeom prst="rect">
              <a:avLst/>
            </a:prstGeom>
            <a:ln w="12700" cap="flat">
              <a:noFill/>
              <a:miter lim="400000"/>
            </a:ln>
            <a:effectLst>
              <a:outerShdw sx="100000" sy="100000" kx="0" ky="0" algn="b" rotWithShape="0" blurRad="76200" dist="76200" dir="2700000">
                <a:srgbClr val="000000">
                  <a:alpha val="70000"/>
                </a:srgbClr>
              </a:outerShdw>
            </a:effectLst>
          </p:spPr>
        </p:pic>
      </p:grpSp>
      <p:grpSp>
        <p:nvGrpSpPr>
          <p:cNvPr id="309" name="Group 329"/>
          <p:cNvGrpSpPr/>
          <p:nvPr/>
        </p:nvGrpSpPr>
        <p:grpSpPr>
          <a:xfrm>
            <a:off x="2718540" y="3836941"/>
            <a:ext cx="7000182" cy="2713387"/>
            <a:chOff x="0" y="0"/>
            <a:chExt cx="7000180" cy="2713385"/>
          </a:xfrm>
        </p:grpSpPr>
        <p:grpSp>
          <p:nvGrpSpPr>
            <p:cNvPr id="307" name="Group 327"/>
            <p:cNvGrpSpPr/>
            <p:nvPr/>
          </p:nvGrpSpPr>
          <p:grpSpPr>
            <a:xfrm>
              <a:off x="-1" y="-1"/>
              <a:ext cx="2182132" cy="2713387"/>
              <a:chOff x="0" y="0"/>
              <a:chExt cx="2182130" cy="2713385"/>
            </a:xfrm>
          </p:grpSpPr>
          <p:pic>
            <p:nvPicPr>
              <p:cNvPr id="305" name="image36.png" descr="image36.png"/>
              <p:cNvPicPr>
                <a:picLocks noChangeAspect="1"/>
              </p:cNvPicPr>
              <p:nvPr/>
            </p:nvPicPr>
            <p:blipFill>
              <a:blip r:embed="rId5">
                <a:extLst/>
              </a:blip>
              <a:stretch>
                <a:fillRect/>
              </a:stretch>
            </p:blipFill>
            <p:spPr>
              <a:xfrm>
                <a:off x="115260" y="86213"/>
                <a:ext cx="1951612" cy="2540959"/>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06" name="image36.png" descr="image36.png"/>
              <p:cNvPicPr>
                <a:picLocks noChangeAspect="1"/>
              </p:cNvPicPr>
              <p:nvPr/>
            </p:nvPicPr>
            <p:blipFill>
              <a:blip r:embed="rId5">
                <a:extLst/>
              </a:blip>
              <a:stretch>
                <a:fillRect/>
              </a:stretch>
            </p:blipFill>
            <p:spPr>
              <a:xfrm rot="21275918">
                <a:off x="115259" y="86213"/>
                <a:ext cx="1951612" cy="2540959"/>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08" name="image37.tif" descr="image37.tif"/>
            <p:cNvPicPr>
              <a:picLocks noChangeAspect="1"/>
            </p:cNvPicPr>
            <p:nvPr/>
          </p:nvPicPr>
          <p:blipFill>
            <a:blip r:embed="rId6">
              <a:extLst/>
            </a:blip>
            <a:stretch>
              <a:fillRect/>
            </a:stretch>
          </p:blipFill>
          <p:spPr>
            <a:xfrm>
              <a:off x="1625959" y="1044115"/>
              <a:ext cx="5374221" cy="397066"/>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10" name="image39.tif" descr="image39.tif"/>
          <p:cNvPicPr>
            <a:picLocks noChangeAspect="1"/>
          </p:cNvPicPr>
          <p:nvPr/>
        </p:nvPicPr>
        <p:blipFill>
          <a:blip r:embed="rId7">
            <a:extLst/>
          </a:blip>
          <a:stretch>
            <a:fillRect/>
          </a:stretch>
        </p:blipFill>
        <p:spPr>
          <a:xfrm>
            <a:off x="1493094" y="1413957"/>
            <a:ext cx="9205812" cy="5215200"/>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500" fill="hold"/>
                                        <p:tgtEl>
                                          <p:spTgt spid="310"/>
                                        </p:tgtEl>
                                      </p:cBhvr>
                                    </p:animEffect>
                                    <p:set>
                                      <p:cBhvr>
                                        <p:cTn id="7" fill="hold">
                                          <p:stCondLst>
                                            <p:cond delay="499"/>
                                          </p:stCondLst>
                                        </p:cTn>
                                        <p:tgtEl>
                                          <p:spTgt spid="3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97"/>
                                        </p:tgtEl>
                                        <p:attrNameLst>
                                          <p:attrName>style.visibility</p:attrName>
                                        </p:attrNameLst>
                                      </p:cBhvr>
                                      <p:to>
                                        <p:strVal val="visible"/>
                                      </p:to>
                                    </p:set>
                                    <p:animEffect filter="dissolve" transition="in">
                                      <p:cBhvr>
                                        <p:cTn id="12" dur="500"/>
                                        <p:tgtEl>
                                          <p:spTgt spid="29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09"/>
                                        </p:tgtEl>
                                        <p:attrNameLst>
                                          <p:attrName>style.visibility</p:attrName>
                                        </p:attrNameLst>
                                      </p:cBhvr>
                                      <p:to>
                                        <p:strVal val="visible"/>
                                      </p:to>
                                    </p:set>
                                    <p:animEffect filter="dissolve" transition="in">
                                      <p:cBhvr>
                                        <p:cTn id="17"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3"/>
      <p:bldP build="whole" bldLvl="1" animBg="1" rev="0" advAuto="0" spid="297" grpId="2"/>
      <p:bldP build="whole" bldLvl="1" animBg="1" rev="0" advAuto="0" spid="31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6" name="Group 336"/>
          <p:cNvGrpSpPr/>
          <p:nvPr/>
        </p:nvGrpSpPr>
        <p:grpSpPr>
          <a:xfrm>
            <a:off x="452682" y="3408776"/>
            <a:ext cx="8082894" cy="3236676"/>
            <a:chOff x="0" y="0"/>
            <a:chExt cx="8082892" cy="3236675"/>
          </a:xfrm>
        </p:grpSpPr>
        <p:grpSp>
          <p:nvGrpSpPr>
            <p:cNvPr id="314" name="Group 334"/>
            <p:cNvGrpSpPr/>
            <p:nvPr/>
          </p:nvGrpSpPr>
          <p:grpSpPr>
            <a:xfrm>
              <a:off x="-1" y="-1"/>
              <a:ext cx="2602967" cy="3236676"/>
              <a:chOff x="0" y="0"/>
              <a:chExt cx="2602966" cy="3236675"/>
            </a:xfrm>
          </p:grpSpPr>
          <p:pic>
            <p:nvPicPr>
              <p:cNvPr id="312" name="image36.png" descr="image36.png"/>
              <p:cNvPicPr>
                <a:picLocks noChangeAspect="1"/>
              </p:cNvPicPr>
              <p:nvPr/>
            </p:nvPicPr>
            <p:blipFill>
              <a:blip r:embed="rId2">
                <a:extLst/>
              </a:blip>
              <a:stretch>
                <a:fillRect/>
              </a:stretch>
            </p:blipFill>
            <p:spPr>
              <a:xfrm>
                <a:off x="137489" y="102839"/>
                <a:ext cx="2327990" cy="3030996"/>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13" name="image36.png" descr="image36.png"/>
              <p:cNvPicPr>
                <a:picLocks noChangeAspect="1"/>
              </p:cNvPicPr>
              <p:nvPr/>
            </p:nvPicPr>
            <p:blipFill>
              <a:blip r:embed="rId2">
                <a:extLst/>
              </a:blip>
              <a:stretch>
                <a:fillRect/>
              </a:stretch>
            </p:blipFill>
            <p:spPr>
              <a:xfrm rot="21275918">
                <a:off x="137488" y="102839"/>
                <a:ext cx="2327990" cy="3030996"/>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15" name="image40.tif" descr="image40.tif"/>
            <p:cNvPicPr>
              <a:picLocks noChangeAspect="1"/>
            </p:cNvPicPr>
            <p:nvPr/>
          </p:nvPicPr>
          <p:blipFill>
            <a:blip r:embed="rId3">
              <a:extLst/>
            </a:blip>
            <a:stretch>
              <a:fillRect/>
            </a:stretch>
          </p:blipFill>
          <p:spPr>
            <a:xfrm>
              <a:off x="1055656" y="627926"/>
              <a:ext cx="7027237" cy="500670"/>
            </a:xfrm>
            <a:prstGeom prst="rect">
              <a:avLst/>
            </a:prstGeom>
            <a:ln w="12700" cap="flat">
              <a:noFill/>
              <a:miter lim="400000"/>
            </a:ln>
            <a:effectLst>
              <a:outerShdw sx="100000" sy="100000" kx="0" ky="0" algn="b" rotWithShape="0" blurRad="76200" dist="76200" dir="2700000">
                <a:srgbClr val="000000">
                  <a:alpha val="70000"/>
                </a:srgbClr>
              </a:outerShdw>
            </a:effectLst>
          </p:spPr>
        </p:pic>
      </p:grpSp>
      <p:sp>
        <p:nvSpPr>
          <p:cNvPr id="317" name="Shape 337"/>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8" name="Shape 338"/>
          <p:cNvSpPr txBox="1"/>
          <p:nvPr/>
        </p:nvSpPr>
        <p:spPr>
          <a:xfrm>
            <a:off x="2642298" y="615587"/>
            <a:ext cx="7041514" cy="40132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How Vaccines are </a:t>
            </a:r>
            <a:r>
              <a:rPr b="1">
                <a:solidFill>
                  <a:schemeClr val="accent1"/>
                </a:solidFill>
                <a:latin typeface="+mj-lt"/>
                <a:ea typeface="+mj-ea"/>
                <a:cs typeface="+mj-cs"/>
                <a:sym typeface="Helvetica"/>
              </a:rPr>
              <a:t>Licensed,</a:t>
            </a:r>
            <a:r>
              <a:rPr b="1">
                <a:latin typeface="+mj-lt"/>
                <a:ea typeface="+mj-ea"/>
                <a:cs typeface="+mj-cs"/>
                <a:sym typeface="Helvetica"/>
              </a:rPr>
              <a:t> </a:t>
            </a:r>
            <a:r>
              <a:t>Recommended, Promoted, Defended</a:t>
            </a:r>
          </a:p>
        </p:txBody>
      </p:sp>
      <p:grpSp>
        <p:nvGrpSpPr>
          <p:cNvPr id="323" name="Group 343"/>
          <p:cNvGrpSpPr/>
          <p:nvPr/>
        </p:nvGrpSpPr>
        <p:grpSpPr>
          <a:xfrm>
            <a:off x="4947641" y="3343563"/>
            <a:ext cx="6738217" cy="3254314"/>
            <a:chOff x="0" y="0"/>
            <a:chExt cx="6738216" cy="3254312"/>
          </a:xfrm>
        </p:grpSpPr>
        <p:grpSp>
          <p:nvGrpSpPr>
            <p:cNvPr id="321" name="Group 341"/>
            <p:cNvGrpSpPr/>
            <p:nvPr/>
          </p:nvGrpSpPr>
          <p:grpSpPr>
            <a:xfrm>
              <a:off x="4121067" y="-1"/>
              <a:ext cx="2617150" cy="3254314"/>
              <a:chOff x="0" y="0"/>
              <a:chExt cx="2617149" cy="3254312"/>
            </a:xfrm>
          </p:grpSpPr>
          <p:pic>
            <p:nvPicPr>
              <p:cNvPr id="319" name="image36.png" descr="image36.png"/>
              <p:cNvPicPr>
                <a:picLocks noChangeAspect="1"/>
              </p:cNvPicPr>
              <p:nvPr/>
            </p:nvPicPr>
            <p:blipFill>
              <a:blip r:embed="rId2">
                <a:extLst/>
              </a:blip>
              <a:stretch>
                <a:fillRect/>
              </a:stretch>
            </p:blipFill>
            <p:spPr>
              <a:xfrm rot="21275918">
                <a:off x="138237" y="103399"/>
                <a:ext cx="2340675" cy="3047513"/>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20" name="image36.png" descr="image36.png"/>
              <p:cNvPicPr>
                <a:picLocks noChangeAspect="1"/>
              </p:cNvPicPr>
              <p:nvPr/>
            </p:nvPicPr>
            <p:blipFill>
              <a:blip r:embed="rId2">
                <a:extLst/>
              </a:blip>
              <a:stretch>
                <a:fillRect/>
              </a:stretch>
            </p:blipFill>
            <p:spPr>
              <a:xfrm>
                <a:off x="138239" y="103399"/>
                <a:ext cx="2340675" cy="3047513"/>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22" name="image41.tif" descr="image41.tif"/>
            <p:cNvPicPr>
              <a:picLocks noChangeAspect="1"/>
            </p:cNvPicPr>
            <p:nvPr/>
          </p:nvPicPr>
          <p:blipFill>
            <a:blip r:embed="rId4">
              <a:extLst/>
            </a:blip>
            <a:stretch>
              <a:fillRect/>
            </a:stretch>
          </p:blipFill>
          <p:spPr>
            <a:xfrm>
              <a:off x="-1" y="2209736"/>
              <a:ext cx="5966795" cy="552959"/>
            </a:xfrm>
            <a:prstGeom prst="rect">
              <a:avLst/>
            </a:prstGeom>
            <a:ln w="12700" cap="flat">
              <a:noFill/>
              <a:miter lim="400000"/>
            </a:ln>
            <a:effectLst>
              <a:outerShdw sx="100000" sy="100000" kx="0" ky="0" algn="b" rotWithShape="0" blurRad="76200" dist="76200" dir="2700000">
                <a:srgbClr val="000000">
                  <a:alpha val="70000"/>
                </a:srgbClr>
              </a:outerShdw>
            </a:effectLst>
          </p:spPr>
        </p:pic>
      </p:grpSp>
      <p:graphicFrame>
        <p:nvGraphicFramePr>
          <p:cNvPr id="324" name="Table 344"/>
          <p:cNvGraphicFramePr/>
          <p:nvPr/>
        </p:nvGraphicFramePr>
        <p:xfrm>
          <a:off x="420625" y="1363727"/>
          <a:ext cx="11484862" cy="109727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4"/>
                <a:gridCol w="1896936"/>
                <a:gridCol w="2367086"/>
                <a:gridCol w="2200785"/>
              </a:tblGrid>
              <a:tr h="1097278">
                <a:tc>
                  <a:txBody>
                    <a:bodyPr/>
                    <a:lstStyle/>
                    <a:p>
                      <a:pPr algn="ctr">
                        <a:defRPr b="1" sz="1800">
                          <a:solidFill>
                            <a:srgbClr val="FFFFFF"/>
                          </a:solidFill>
                          <a:effectLst/>
                          <a:latin typeface="+mj-lt"/>
                          <a:ea typeface="+mj-ea"/>
                          <a:cs typeface="+mj-cs"/>
                          <a:sym typeface="Helvetica"/>
                        </a:defRPr>
                      </a:pPr>
                      <a:r>
                        <a:t>Recommended Age </a:t>
                      </a:r>
                    </a:p>
                    <a:p>
                      <a:pPr algn="ctr">
                        <a:defRPr b="1" sz="1800">
                          <a:solidFill>
                            <a:srgbClr val="FFFFFF"/>
                          </a:solidFill>
                          <a:effectLst/>
                          <a:latin typeface="+mj-lt"/>
                          <a:ea typeface="+mj-ea"/>
                          <a:cs typeface="+mj-cs"/>
                          <a:sym typeface="Helvetica"/>
                        </a:defRPr>
                      </a:pPr>
                      <a:r>
                        <a:t>(First Dose)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Vaccine/ Manufacturer</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Safety Review Period Prior to Licensure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Subject Group</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Placebo Group</a:t>
                      </a:r>
                    </a:p>
                  </a:txBody>
                  <a:tcPr marL="45720" marR="45720" marT="45720" marB="45720" anchor="ctr" anchorCtr="0" horzOverflow="overflow">
                    <a:lnB w="38100">
                      <a:solidFill>
                        <a:srgbClr val="FFFFFF"/>
                      </a:solidFill>
                    </a:lnB>
                    <a:solidFill>
                      <a:schemeClr val="accent5"/>
                    </a:solidFill>
                  </a:tcPr>
                </a:tc>
              </a:tr>
            </a:tbl>
          </a:graphicData>
        </a:graphic>
      </p:graphicFrame>
      <p:graphicFrame>
        <p:nvGraphicFramePr>
          <p:cNvPr id="325" name="Table 345"/>
          <p:cNvGraphicFramePr/>
          <p:nvPr/>
        </p:nvGraphicFramePr>
        <p:xfrm>
          <a:off x="420623" y="2349687"/>
          <a:ext cx="11484864" cy="43891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5"/>
                <a:gridCol w="1896936"/>
                <a:gridCol w="2367086"/>
                <a:gridCol w="2200785"/>
              </a:tblGrid>
              <a:tr h="438911">
                <a:tc>
                  <a:txBody>
                    <a:bodyPr/>
                    <a:lstStyle/>
                    <a:p>
                      <a:pPr algn="l">
                        <a:defRPr sz="1800">
                          <a:effectLst/>
                        </a:defRPr>
                      </a:pPr>
                      <a:r>
                        <a:t>1 Day Old</a:t>
                      </a:r>
                    </a:p>
                  </a:txBody>
                  <a:tcPr marL="45720" marR="45720" marT="45720" marB="45720" anchor="t" anchorCtr="0" horzOverflow="overflow"/>
                </a:tc>
                <a:tc>
                  <a:txBody>
                    <a:bodyPr/>
                    <a:lstStyle/>
                    <a:p>
                      <a:pPr algn="l">
                        <a:defRPr sz="1800">
                          <a:effectLst/>
                        </a:defRPr>
                      </a:pPr>
                      <a:r>
                        <a:t>Hep-B </a:t>
                      </a:r>
                      <a:r>
                        <a:rPr sz="1200"/>
                        <a:t>(Engerix)/ GlaxoSmithKline</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4 Days</a:t>
                      </a:r>
                    </a:p>
                  </a:txBody>
                  <a:tcPr marL="45720" marR="45720" marT="45720" marB="45720" anchor="t" anchorCtr="0" horzOverflow="overflow"/>
                </a:tc>
                <a:tc>
                  <a:txBody>
                    <a:bodyPr/>
                    <a:lstStyle/>
                    <a:p>
                      <a:pPr algn="ctr">
                        <a:defRPr sz="1800">
                          <a:effectLst/>
                        </a:defRPr>
                      </a:pPr>
                      <a:r>
                        <a:t>Hep-B</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No Placebo</a:t>
                      </a:r>
                    </a:p>
                  </a:txBody>
                  <a:tcPr marL="45720" marR="45720" marT="45720" marB="45720" anchor="t" anchorCtr="0" horzOverflow="overflow"/>
                </a:tc>
              </a:tr>
            </a:tbl>
          </a:graphicData>
        </a:graphic>
      </p:graphicFrame>
      <p:graphicFrame>
        <p:nvGraphicFramePr>
          <p:cNvPr id="326" name="Table 346"/>
          <p:cNvGraphicFramePr/>
          <p:nvPr/>
        </p:nvGraphicFramePr>
        <p:xfrm>
          <a:off x="420623" y="2724911"/>
          <a:ext cx="11484864" cy="41148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99341"/>
                <a:gridCol w="3120715"/>
                <a:gridCol w="1896936"/>
                <a:gridCol w="2367086"/>
                <a:gridCol w="2200785"/>
              </a:tblGrid>
              <a:tr h="411480">
                <a:tc>
                  <a:txBody>
                    <a:bodyPr/>
                    <a:lstStyle/>
                    <a:p>
                      <a:pPr algn="l">
                        <a:defRPr sz="1800">
                          <a:effectLst/>
                        </a:defRPr>
                      </a:pPr>
                      <a:r>
                        <a:t>1 Day Old </a:t>
                      </a:r>
                    </a:p>
                  </a:txBody>
                  <a:tcPr marL="45720" marR="45720" marT="45720" marB="45720" anchor="t" anchorCtr="0" horzOverflow="overflow">
                    <a:solidFill>
                      <a:srgbClr val="E6E6E6"/>
                    </a:solidFill>
                  </a:tcPr>
                </a:tc>
                <a:tc>
                  <a:txBody>
                    <a:bodyPr/>
                    <a:lstStyle/>
                    <a:p>
                      <a:pPr algn="l">
                        <a:defRPr sz="1800">
                          <a:effectLst/>
                        </a:defRPr>
                      </a:pPr>
                      <a:r>
                        <a:t>Hep-B </a:t>
                      </a:r>
                      <a:r>
                        <a:rPr sz="1200"/>
                        <a:t>(Recombivax)/ Merck</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latin typeface="+mj-lt"/>
                          <a:ea typeface="+mj-ea"/>
                          <a:cs typeface="+mj-cs"/>
                          <a:sym typeface="Helvetica"/>
                        </a:rPr>
                        <a:t>5 Days</a:t>
                      </a:r>
                    </a:p>
                  </a:txBody>
                  <a:tcPr marL="45720" marR="45720" marT="45720" marB="45720" anchor="t" anchorCtr="0" horzOverflow="overflow">
                    <a:solidFill>
                      <a:srgbClr val="E6E6E6"/>
                    </a:solidFill>
                  </a:tcPr>
                </a:tc>
                <a:tc>
                  <a:txBody>
                    <a:bodyPr/>
                    <a:lstStyle/>
                    <a:p>
                      <a:pPr algn="ctr">
                        <a:defRPr sz="1800">
                          <a:effectLst/>
                        </a:defRPr>
                      </a:pPr>
                      <a:r>
                        <a:t>Hep-B</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latin typeface="+mj-lt"/>
                          <a:ea typeface="+mj-ea"/>
                          <a:cs typeface="+mj-cs"/>
                          <a:sym typeface="Helvetica"/>
                        </a:rPr>
                        <a:t>No Placebo</a:t>
                      </a:r>
                    </a:p>
                  </a:txBody>
                  <a:tcPr marL="45720" marR="45720" marT="45720" marB="45720" anchor="t" anchorCtr="0" horzOverflow="overflow">
                    <a:solidFill>
                      <a:srgbClr val="E6E6E6"/>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48"/>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29" name="Table 349"/>
          <p:cNvGraphicFramePr/>
          <p:nvPr/>
        </p:nvGraphicFramePr>
        <p:xfrm>
          <a:off x="420625" y="1363727"/>
          <a:ext cx="11484862" cy="109727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4"/>
                <a:gridCol w="1896936"/>
                <a:gridCol w="2367086"/>
                <a:gridCol w="2200785"/>
              </a:tblGrid>
              <a:tr h="1097278">
                <a:tc>
                  <a:txBody>
                    <a:bodyPr/>
                    <a:lstStyle/>
                    <a:p>
                      <a:pPr algn="ctr">
                        <a:defRPr b="1" sz="1800">
                          <a:solidFill>
                            <a:srgbClr val="FFFFFF"/>
                          </a:solidFill>
                          <a:effectLst/>
                          <a:latin typeface="+mj-lt"/>
                          <a:ea typeface="+mj-ea"/>
                          <a:cs typeface="+mj-cs"/>
                          <a:sym typeface="Helvetica"/>
                        </a:defRPr>
                      </a:pPr>
                      <a:r>
                        <a:t>Recommended Age </a:t>
                      </a:r>
                    </a:p>
                    <a:p>
                      <a:pPr algn="ctr">
                        <a:defRPr b="1" sz="1800">
                          <a:solidFill>
                            <a:srgbClr val="FFFFFF"/>
                          </a:solidFill>
                          <a:effectLst/>
                          <a:latin typeface="+mj-lt"/>
                          <a:ea typeface="+mj-ea"/>
                          <a:cs typeface="+mj-cs"/>
                          <a:sym typeface="Helvetica"/>
                        </a:defRPr>
                      </a:pPr>
                      <a:r>
                        <a:t>(First Dose)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Vaccine/ Manufacturer</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Safety Review Period Prior to Licensure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Subject Group</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Placebo Group</a:t>
                      </a:r>
                    </a:p>
                  </a:txBody>
                  <a:tcPr marL="45720" marR="45720" marT="45720" marB="45720" anchor="ctr" anchorCtr="0" horzOverflow="overflow">
                    <a:lnB w="38100">
                      <a:solidFill>
                        <a:srgbClr val="FFFFFF"/>
                      </a:solidFill>
                    </a:lnB>
                    <a:solidFill>
                      <a:schemeClr val="accent5"/>
                    </a:solidFill>
                  </a:tcPr>
                </a:tc>
              </a:tr>
            </a:tbl>
          </a:graphicData>
        </a:graphic>
      </p:graphicFrame>
      <p:graphicFrame>
        <p:nvGraphicFramePr>
          <p:cNvPr id="330" name="Table 350"/>
          <p:cNvGraphicFramePr/>
          <p:nvPr/>
        </p:nvGraphicFramePr>
        <p:xfrm>
          <a:off x="420623" y="2349687"/>
          <a:ext cx="11484864" cy="43891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5"/>
                <a:gridCol w="1896936"/>
                <a:gridCol w="2367086"/>
                <a:gridCol w="2200785"/>
              </a:tblGrid>
              <a:tr h="438911">
                <a:tc>
                  <a:txBody>
                    <a:bodyPr/>
                    <a:lstStyle/>
                    <a:p>
                      <a:pPr algn="l">
                        <a:defRPr sz="1800">
                          <a:effectLst/>
                        </a:defRPr>
                      </a:pPr>
                      <a:r>
                        <a:t>1 Day Old</a:t>
                      </a:r>
                    </a:p>
                  </a:txBody>
                  <a:tcPr marL="45720" marR="45720" marT="45720" marB="45720" anchor="t" anchorCtr="0" horzOverflow="overflow"/>
                </a:tc>
                <a:tc>
                  <a:txBody>
                    <a:bodyPr/>
                    <a:lstStyle/>
                    <a:p>
                      <a:pPr algn="l">
                        <a:defRPr sz="1800">
                          <a:effectLst/>
                        </a:defRPr>
                      </a:pPr>
                      <a:r>
                        <a:t>Hep-B </a:t>
                      </a:r>
                      <a:r>
                        <a:rPr sz="1200"/>
                        <a:t>(Engerix)/ GlaxoSmithKline</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4 Days</a:t>
                      </a:r>
                    </a:p>
                  </a:txBody>
                  <a:tcPr marL="45720" marR="45720" marT="45720" marB="45720" anchor="t" anchorCtr="0" horzOverflow="overflow"/>
                </a:tc>
                <a:tc>
                  <a:txBody>
                    <a:bodyPr/>
                    <a:lstStyle/>
                    <a:p>
                      <a:pPr algn="ctr">
                        <a:defRPr sz="1800">
                          <a:effectLst/>
                        </a:defRPr>
                      </a:pPr>
                      <a:r>
                        <a:t>Hep-B</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No Placebo</a:t>
                      </a:r>
                    </a:p>
                  </a:txBody>
                  <a:tcPr marL="45720" marR="45720" marT="45720" marB="45720" anchor="t" anchorCtr="0" horzOverflow="overflow"/>
                </a:tc>
              </a:tr>
            </a:tbl>
          </a:graphicData>
        </a:graphic>
      </p:graphicFrame>
      <p:graphicFrame>
        <p:nvGraphicFramePr>
          <p:cNvPr id="331" name="Table 351"/>
          <p:cNvGraphicFramePr/>
          <p:nvPr/>
        </p:nvGraphicFramePr>
        <p:xfrm>
          <a:off x="420623" y="2724911"/>
          <a:ext cx="11484864" cy="43891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99341"/>
                <a:gridCol w="3120715"/>
                <a:gridCol w="1896936"/>
                <a:gridCol w="2367086"/>
                <a:gridCol w="2200785"/>
              </a:tblGrid>
              <a:tr h="438911">
                <a:tc>
                  <a:txBody>
                    <a:bodyPr/>
                    <a:lstStyle/>
                    <a:p>
                      <a:pPr algn="l">
                        <a:defRPr sz="1800">
                          <a:effectLst/>
                        </a:defRPr>
                      </a:pPr>
                      <a:r>
                        <a:t>1 Day Old </a:t>
                      </a:r>
                    </a:p>
                  </a:txBody>
                  <a:tcPr marL="45720" marR="45720" marT="45720" marB="45720" anchor="t" anchorCtr="0" horzOverflow="overflow">
                    <a:solidFill>
                      <a:srgbClr val="E6E6E6"/>
                    </a:solidFill>
                  </a:tcPr>
                </a:tc>
                <a:tc>
                  <a:txBody>
                    <a:bodyPr/>
                    <a:lstStyle/>
                    <a:p>
                      <a:pPr algn="l">
                        <a:defRPr sz="1800">
                          <a:effectLst/>
                        </a:defRPr>
                      </a:pPr>
                      <a:r>
                        <a:t>Hep-B </a:t>
                      </a:r>
                      <a:r>
                        <a:rPr sz="1200"/>
                        <a:t>(Recombivax)/ Merck</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latin typeface="+mj-lt"/>
                          <a:ea typeface="+mj-ea"/>
                          <a:cs typeface="+mj-cs"/>
                          <a:sym typeface="Helvetica"/>
                        </a:rPr>
                        <a:t>5 Days</a:t>
                      </a:r>
                    </a:p>
                  </a:txBody>
                  <a:tcPr marL="45720" marR="45720" marT="45720" marB="45720" anchor="t" anchorCtr="0" horzOverflow="overflow">
                    <a:solidFill>
                      <a:srgbClr val="E6E6E6"/>
                    </a:solidFill>
                  </a:tcPr>
                </a:tc>
                <a:tc>
                  <a:txBody>
                    <a:bodyPr/>
                    <a:lstStyle/>
                    <a:p>
                      <a:pPr algn="ctr">
                        <a:defRPr sz="1800">
                          <a:effectLst/>
                        </a:defRPr>
                      </a:pPr>
                      <a:r>
                        <a:t>Hep-B</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latin typeface="+mj-lt"/>
                          <a:ea typeface="+mj-ea"/>
                          <a:cs typeface="+mj-cs"/>
                          <a:sym typeface="Helvetica"/>
                        </a:rPr>
                        <a:t>No Placebo</a:t>
                      </a:r>
                    </a:p>
                  </a:txBody>
                  <a:tcPr marL="45720" marR="45720" marT="45720" marB="45720" anchor="t" anchorCtr="0" horzOverflow="overflow">
                    <a:solidFill>
                      <a:srgbClr val="E6E6E6"/>
                    </a:solidFill>
                  </a:tcPr>
                </a:tc>
              </a:tr>
            </a:tbl>
          </a:graphicData>
        </a:graphic>
      </p:graphicFrame>
      <p:graphicFrame>
        <p:nvGraphicFramePr>
          <p:cNvPr id="332" name="Table 352"/>
          <p:cNvGraphicFramePr/>
          <p:nvPr/>
        </p:nvGraphicFramePr>
        <p:xfrm>
          <a:off x="420623" y="3264765"/>
          <a:ext cx="11484863" cy="34747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5"/>
                <a:gridCol w="1896936"/>
                <a:gridCol w="2367086"/>
                <a:gridCol w="2200785"/>
              </a:tblGrid>
              <a:tr h="347472">
                <a:tc>
                  <a:txBody>
                    <a:bodyPr/>
                    <a:lstStyle/>
                    <a:p>
                      <a:pPr algn="l">
                        <a:defRPr sz="1800">
                          <a:effectLst/>
                        </a:defRPr>
                      </a:pPr>
                      <a:r>
                        <a:t>2 Month Old</a:t>
                      </a:r>
                    </a:p>
                  </a:txBody>
                  <a:tcPr marL="45720" marR="45720" marT="45720" marB="45720" anchor="t" anchorCtr="0" horzOverflow="overflow"/>
                </a:tc>
                <a:tc>
                  <a:txBody>
                    <a:bodyPr/>
                    <a:lstStyle/>
                    <a:p>
                      <a:pPr algn="l">
                        <a:defRPr sz="1800">
                          <a:effectLst/>
                        </a:defRPr>
                      </a:pPr>
                      <a:r>
                        <a:t>Polio </a:t>
                      </a:r>
                      <a:r>
                        <a:rPr sz="1200"/>
                        <a:t>(PVI- Monkey Kidney)/ Sanofi Pasteur</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48 hours</a:t>
                      </a:r>
                    </a:p>
                  </a:txBody>
                  <a:tcPr marL="45720" marR="45720" marT="45720" marB="45720" anchor="t" anchorCtr="0" horzOverflow="overflow"/>
                </a:tc>
                <a:tc>
                  <a:txBody>
                    <a:bodyPr/>
                    <a:lstStyle/>
                    <a:p>
                      <a:pPr algn="ctr">
                        <a:defRPr sz="1800">
                          <a:effectLst/>
                        </a:defRPr>
                      </a:pPr>
                      <a:r>
                        <a:t>Polio + DTP</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DTP</a:t>
                      </a:r>
                    </a:p>
                  </a:txBody>
                  <a:tcPr marL="45720" marR="45720" marT="45720" marB="45720" anchor="t" anchorCtr="0" horzOverflow="overflow"/>
                </a:tc>
              </a:tr>
            </a:tbl>
          </a:graphicData>
        </a:graphic>
      </p:graphicFrame>
      <p:grpSp>
        <p:nvGrpSpPr>
          <p:cNvPr id="338" name="Group 358"/>
          <p:cNvGrpSpPr/>
          <p:nvPr/>
        </p:nvGrpSpPr>
        <p:grpSpPr>
          <a:xfrm>
            <a:off x="2632215" y="4262643"/>
            <a:ext cx="7680711" cy="2117026"/>
            <a:chOff x="0" y="0"/>
            <a:chExt cx="7680709" cy="2117025"/>
          </a:xfrm>
        </p:grpSpPr>
        <p:grpSp>
          <p:nvGrpSpPr>
            <p:cNvPr id="335" name="Group 355"/>
            <p:cNvGrpSpPr/>
            <p:nvPr/>
          </p:nvGrpSpPr>
          <p:grpSpPr>
            <a:xfrm>
              <a:off x="-1" y="-1"/>
              <a:ext cx="1702533" cy="2117026"/>
              <a:chOff x="0" y="0"/>
              <a:chExt cx="1702532" cy="2117025"/>
            </a:xfrm>
          </p:grpSpPr>
          <p:pic>
            <p:nvPicPr>
              <p:cNvPr id="333" name="image36.png" descr="image36.png"/>
              <p:cNvPicPr>
                <a:picLocks noChangeAspect="1"/>
              </p:cNvPicPr>
              <p:nvPr/>
            </p:nvPicPr>
            <p:blipFill>
              <a:blip r:embed="rId2">
                <a:extLst/>
              </a:blip>
              <a:stretch>
                <a:fillRect/>
              </a:stretch>
            </p:blipFill>
            <p:spPr>
              <a:xfrm rot="21275918">
                <a:off x="89927" y="67264"/>
                <a:ext cx="1522678" cy="1982496"/>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34" name="image36.png" descr="image36.png"/>
              <p:cNvPicPr>
                <a:picLocks noChangeAspect="1"/>
              </p:cNvPicPr>
              <p:nvPr/>
            </p:nvPicPr>
            <p:blipFill>
              <a:blip r:embed="rId2">
                <a:extLst/>
              </a:blip>
              <a:stretch>
                <a:fillRect/>
              </a:stretch>
            </p:blipFill>
            <p:spPr>
              <a:xfrm>
                <a:off x="89928" y="67264"/>
                <a:ext cx="1522678" cy="1982496"/>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36" name="image42.tif" descr="image42.tif"/>
            <p:cNvPicPr>
              <a:picLocks noChangeAspect="1"/>
            </p:cNvPicPr>
            <p:nvPr/>
          </p:nvPicPr>
          <p:blipFill>
            <a:blip r:embed="rId3">
              <a:extLst/>
            </a:blip>
            <a:stretch>
              <a:fillRect/>
            </a:stretch>
          </p:blipFill>
          <p:spPr>
            <a:xfrm>
              <a:off x="2139210" y="67264"/>
              <a:ext cx="3480284" cy="560714"/>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37" name="image43.tif" descr="image43.tif"/>
            <p:cNvPicPr>
              <a:picLocks noChangeAspect="1"/>
            </p:cNvPicPr>
            <p:nvPr/>
          </p:nvPicPr>
          <p:blipFill>
            <a:blip r:embed="rId4">
              <a:extLst/>
            </a:blip>
            <a:stretch>
              <a:fillRect/>
            </a:stretch>
          </p:blipFill>
          <p:spPr>
            <a:xfrm>
              <a:off x="2139210" y="917659"/>
              <a:ext cx="5541499" cy="990470"/>
            </a:xfrm>
            <a:prstGeom prst="rect">
              <a:avLst/>
            </a:prstGeom>
            <a:ln w="12700" cap="flat">
              <a:noFill/>
              <a:miter lim="400000"/>
            </a:ln>
            <a:effectLst>
              <a:outerShdw sx="100000" sy="100000" kx="0" ky="0" algn="b" rotWithShape="0" blurRad="76200" dist="76200" dir="2700000">
                <a:srgbClr val="000000">
                  <a:alpha val="70000"/>
                </a:srgbClr>
              </a:outerShdw>
            </a:effectLst>
          </p:spPr>
        </p:pic>
      </p:grpSp>
      <p:sp>
        <p:nvSpPr>
          <p:cNvPr id="339" name="Shape 359"/>
          <p:cNvSpPr txBox="1"/>
          <p:nvPr/>
        </p:nvSpPr>
        <p:spPr>
          <a:xfrm>
            <a:off x="2642298" y="615587"/>
            <a:ext cx="7041514" cy="40132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How Vaccines are </a:t>
            </a:r>
            <a:r>
              <a:rPr b="1">
                <a:solidFill>
                  <a:schemeClr val="accent1"/>
                </a:solidFill>
                <a:latin typeface="+mj-lt"/>
                <a:ea typeface="+mj-ea"/>
                <a:cs typeface="+mj-cs"/>
                <a:sym typeface="Helvetica"/>
              </a:rPr>
              <a:t>Licensed,</a:t>
            </a:r>
            <a:r>
              <a:rPr b="1">
                <a:latin typeface="+mj-lt"/>
                <a:ea typeface="+mj-ea"/>
                <a:cs typeface="+mj-cs"/>
                <a:sym typeface="Helvetica"/>
              </a:rPr>
              <a:t> </a:t>
            </a:r>
            <a:r>
              <a:t>Recommended, Promoted, Defended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Picture 1" descr="Picture 1"/>
          <p:cNvPicPr>
            <a:picLocks noChangeAspect="1"/>
          </p:cNvPicPr>
          <p:nvPr/>
        </p:nvPicPr>
        <p:blipFill>
          <a:blip r:embed="rId2">
            <a:extLst/>
          </a:blip>
          <a:stretch>
            <a:fillRect/>
          </a:stretch>
        </p:blipFill>
        <p:spPr>
          <a:xfrm>
            <a:off x="364732" y="205161"/>
            <a:ext cx="11462536" cy="6447677"/>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294"/>
          <p:cNvSpPr txBox="1"/>
          <p:nvPr/>
        </p:nvSpPr>
        <p:spPr>
          <a:xfrm>
            <a:off x="1155679" y="4383037"/>
            <a:ext cx="9880642" cy="44475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2800">
                <a:solidFill>
                  <a:srgbClr val="FFFFFF"/>
                </a:solidFill>
              </a:defRPr>
            </a:lvl1pPr>
          </a:lstStyle>
          <a:p>
            <a:pPr/>
            <a:r>
              <a:t>a cause, principle, or system of beliefs held to with ardor and faith</a:t>
            </a:r>
          </a:p>
        </p:txBody>
      </p:sp>
      <p:pic>
        <p:nvPicPr>
          <p:cNvPr id="344" name="download.png" descr="download.png"/>
          <p:cNvPicPr>
            <a:picLocks noChangeAspect="1"/>
          </p:cNvPicPr>
          <p:nvPr/>
        </p:nvPicPr>
        <p:blipFill>
          <a:blip r:embed="rId2">
            <a:extLst/>
          </a:blip>
          <a:stretch>
            <a:fillRect/>
          </a:stretch>
        </p:blipFill>
        <p:spPr>
          <a:xfrm>
            <a:off x="249932" y="299044"/>
            <a:ext cx="2175917" cy="2175919"/>
          </a:xfrm>
          <a:prstGeom prst="rect">
            <a:avLst/>
          </a:prstGeom>
          <a:ln w="12700">
            <a:miter lim="400000"/>
          </a:ln>
        </p:spPr>
      </p:pic>
      <p:sp>
        <p:nvSpPr>
          <p:cNvPr id="345" name="Shape 296"/>
          <p:cNvSpPr txBox="1"/>
          <p:nvPr/>
        </p:nvSpPr>
        <p:spPr>
          <a:xfrm>
            <a:off x="3242590" y="1902447"/>
            <a:ext cx="5706821" cy="17653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5400">
                <a:solidFill>
                  <a:srgbClr val="FFFFFF"/>
                </a:solidFill>
              </a:defRPr>
            </a:pPr>
            <a:r>
              <a:t>religion</a:t>
            </a:r>
          </a:p>
          <a:p>
            <a:pPr algn="ctr">
              <a:defRPr sz="1900">
                <a:solidFill>
                  <a:srgbClr val="FFFFFF"/>
                </a:solidFill>
              </a:defRPr>
            </a:pPr>
          </a:p>
          <a:p>
            <a:pPr algn="ctr">
              <a:defRPr sz="1900">
                <a:solidFill>
                  <a:srgbClr val="FFFFFF"/>
                </a:solidFill>
              </a:defRPr>
            </a:pPr>
            <a:r>
              <a:t>noun  re·li·gion  \ ri-ˈli-jən \</a:t>
            </a:r>
          </a:p>
          <a:p>
            <a:pPr algn="ctr">
              <a:defRPr sz="1900">
                <a:solidFill>
                  <a:srgbClr val="FFFFFF"/>
                </a:solidFill>
              </a:defRPr>
            </a:pPr>
            <a:r>
              <a:t>Popularity: Top 1% of lookups |Updated on: 12 May 2018</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Picture 2" descr="Picture 2"/>
          <p:cNvPicPr>
            <a:picLocks noChangeAspect="1"/>
          </p:cNvPicPr>
          <p:nvPr/>
        </p:nvPicPr>
        <p:blipFill>
          <a:blip r:embed="rId2">
            <a:extLst/>
          </a:blip>
          <a:stretch>
            <a:fillRect/>
          </a:stretch>
        </p:blipFill>
        <p:spPr>
          <a:xfrm>
            <a:off x="272256" y="153143"/>
            <a:ext cx="11647489" cy="6551713"/>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9" name="Shape 374"/>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0" name="Shape 375"/>
          <p:cNvSpPr txBox="1"/>
          <p:nvPr/>
        </p:nvSpPr>
        <p:spPr>
          <a:xfrm>
            <a:off x="691638" y="1303475"/>
            <a:ext cx="10479989" cy="54933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3600">
                <a:solidFill>
                  <a:srgbClr val="00FDFF"/>
                </a:solidFill>
                <a:effectLst>
                  <a:outerShdw sx="100000" sy="100000" kx="0" ky="0" algn="b" rotWithShape="0" blurRad="76200" dist="76200" dir="2700000">
                    <a:srgbClr val="000000">
                      <a:alpha val="70000"/>
                    </a:srgbClr>
                  </a:outerShdw>
                </a:effectLst>
              </a:defRPr>
            </a:lvl1pPr>
          </a:lstStyle>
          <a:p>
            <a:pPr/>
            <a:r>
              <a:t>Advisory Committee on Immunization Practices (“ACIP”)</a:t>
            </a:r>
          </a:p>
        </p:txBody>
      </p:sp>
      <p:sp>
        <p:nvSpPr>
          <p:cNvPr id="351" name="Shape 376"/>
          <p:cNvSpPr txBox="1"/>
          <p:nvPr/>
        </p:nvSpPr>
        <p:spPr>
          <a:xfrm>
            <a:off x="1255831" y="2176780"/>
            <a:ext cx="9680335" cy="2504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An ACIP vote to recommend a vaccine results in:</a:t>
            </a:r>
          </a:p>
          <a:p>
            <a:pP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p>
          <a:p>
            <a:pPr marL="457200" indent="-457200">
              <a:buSzPct val="100000"/>
              <a:buFont typeface="Arial"/>
              <a:buChar cha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Mandating the vaccine to millions of children.</a:t>
            </a:r>
          </a:p>
          <a:p>
            <a:pPr marL="457200" indent="-457200">
              <a:buSzPct val="100000"/>
              <a:buFont typeface="Arial"/>
              <a:buChar cha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Immunity from liability for the manufacturer.</a:t>
            </a:r>
          </a:p>
          <a:p>
            <a:pPr marL="457200" indent="-457200">
              <a:buSzPct val="100000"/>
              <a:buFont typeface="Arial"/>
              <a:buChar cha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Inclusion in the Vaccine for Children program.</a:t>
            </a:r>
          </a:p>
        </p:txBody>
      </p:sp>
      <p:grpSp>
        <p:nvGrpSpPr>
          <p:cNvPr id="354" name="Group 379"/>
          <p:cNvGrpSpPr/>
          <p:nvPr/>
        </p:nvGrpSpPr>
        <p:grpSpPr>
          <a:xfrm>
            <a:off x="-3" y="5528820"/>
            <a:ext cx="12174284" cy="1329183"/>
            <a:chOff x="-1" y="-1"/>
            <a:chExt cx="12174283" cy="1329182"/>
          </a:xfrm>
        </p:grpSpPr>
        <p:sp>
          <p:nvSpPr>
            <p:cNvPr id="352" name="Shape 377"/>
            <p:cNvSpPr/>
            <p:nvPr/>
          </p:nvSpPr>
          <p:spPr>
            <a:xfrm>
              <a:off x="-2" y="-2"/>
              <a:ext cx="12174284" cy="1329184"/>
            </a:xfrm>
            <a:prstGeom prst="rect">
              <a:avLst/>
            </a:prstGeom>
            <a:solidFill>
              <a:srgbClr val="FF2F92"/>
            </a:solidFill>
            <a:ln w="12700" cap="flat">
              <a:noFill/>
              <a:miter lim="400000"/>
            </a:ln>
            <a:effectLst>
              <a:outerShdw sx="100000" sy="100000" kx="0" ky="0" algn="b" rotWithShape="0" blurRad="76200" dist="76200" dir="2700000">
                <a:srgbClr val="000000">
                  <a:alpha val="70000"/>
                </a:srgbClr>
              </a:outerShdw>
            </a:effectLst>
          </p:spPr>
          <p:txBody>
            <a:bodyPr wrap="square" lIns="45718" tIns="45718" rIns="45718" bIns="45718" numCol="1" anchor="ctr">
              <a:noAutofit/>
            </a:bodyPr>
            <a:lstStyle/>
            <a:p>
              <a:pPr algn="ctr">
                <a:defRPr sz="3200">
                  <a:solidFill>
                    <a:srgbClr val="FFFFFF"/>
                  </a:solidFill>
                  <a:effectLst>
                    <a:outerShdw sx="100000" sy="100000" kx="0" ky="0" algn="b" rotWithShape="0" blurRad="76200" dist="76200" dir="2700000">
                      <a:srgbClr val="000000">
                        <a:alpha val="70000"/>
                      </a:srgbClr>
                    </a:outerShdw>
                  </a:effectLst>
                </a:defRPr>
              </a:pPr>
            </a:p>
          </p:txBody>
        </p:sp>
        <p:sp>
          <p:nvSpPr>
            <p:cNvPr id="353" name="Shape 378"/>
            <p:cNvSpPr txBox="1"/>
            <p:nvPr/>
          </p:nvSpPr>
          <p:spPr>
            <a:xfrm>
              <a:off x="-2" y="168417"/>
              <a:ext cx="12174284" cy="9923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effectLst>
                    <a:outerShdw sx="100000" sy="100000" kx="0" ky="0" algn="b" rotWithShape="0" blurRad="76200" dist="76200" dir="2700000">
                      <a:srgbClr val="000000">
                        <a:alpha val="70000"/>
                      </a:srgbClr>
                    </a:outerShdw>
                  </a:effectLst>
                </a:defRPr>
              </a:lvl1pPr>
            </a:lstStyle>
            <a:p>
              <a:pPr/>
              <a:r>
                <a:t>Liability free captive market of 78 million American children with guaranteed payment</a:t>
              </a:r>
            </a:p>
          </p:txBody>
        </p:sp>
      </p:grpSp>
      <p:sp>
        <p:nvSpPr>
          <p:cNvPr id="355" name="Shape 380"/>
          <p:cNvSpPr txBox="1"/>
          <p:nvPr/>
        </p:nvSpPr>
        <p:spPr>
          <a:xfrm>
            <a:off x="1685214" y="607968"/>
            <a:ext cx="8492837" cy="46584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latin typeface="+mj-lt"/>
                <a:ea typeface="+mj-ea"/>
                <a:cs typeface="+mj-cs"/>
                <a:sym typeface="Helvetica"/>
              </a:rPr>
              <a:t> </a:t>
            </a:r>
            <a:r>
              <a:rPr b="1">
                <a:solidFill>
                  <a:srgbClr val="00FDFF"/>
                </a:solidFill>
                <a:latin typeface="+mj-lt"/>
                <a:ea typeface="+mj-ea"/>
                <a:cs typeface="+mj-cs"/>
                <a:sym typeface="Helvetica"/>
              </a:rPr>
              <a:t>Recommended,</a:t>
            </a:r>
            <a:r>
              <a:t> Promoted, Defended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51">
                                            <p:bg/>
                                          </p:spTgt>
                                        </p:tgtEl>
                                        <p:attrNameLst>
                                          <p:attrName>style.visibility</p:attrName>
                                        </p:attrNameLst>
                                      </p:cBhvr>
                                      <p:to>
                                        <p:strVal val="visible"/>
                                      </p:to>
                                    </p:set>
                                    <p:animEffect filter="dissolve" transition="in">
                                      <p:cBhvr>
                                        <p:cTn id="7" dur="500"/>
                                        <p:tgtEl>
                                          <p:spTgt spid="351">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51">
                                            <p:txEl>
                                              <p:pRg st="0" end="0"/>
                                            </p:txEl>
                                          </p:spTgt>
                                        </p:tgtEl>
                                        <p:attrNameLst>
                                          <p:attrName>style.visibility</p:attrName>
                                        </p:attrNameLst>
                                      </p:cBhvr>
                                      <p:to>
                                        <p:strVal val="visible"/>
                                      </p:to>
                                    </p:set>
                                    <p:animEffect filter="dissolve" transition="in">
                                      <p:cBhvr>
                                        <p:cTn id="10" dur="500"/>
                                        <p:tgtEl>
                                          <p:spTgt spid="351">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351">
                                            <p:txEl>
                                              <p:pRg st="1" end="1"/>
                                            </p:txEl>
                                          </p:spTgt>
                                        </p:tgtEl>
                                        <p:attrNameLst>
                                          <p:attrName>style.visibility</p:attrName>
                                        </p:attrNameLst>
                                      </p:cBhvr>
                                      <p:to>
                                        <p:strVal val="visible"/>
                                      </p:to>
                                    </p:set>
                                    <p:animEffect filter="dissolve" transition="in">
                                      <p:cBhvr>
                                        <p:cTn id="14" dur="500"/>
                                        <p:tgtEl>
                                          <p:spTgt spid="351">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351">
                                            <p:txEl>
                                              <p:pRg st="2" end="2"/>
                                            </p:txEl>
                                          </p:spTgt>
                                        </p:tgtEl>
                                        <p:attrNameLst>
                                          <p:attrName>style.visibility</p:attrName>
                                        </p:attrNameLst>
                                      </p:cBhvr>
                                      <p:to>
                                        <p:strVal val="visible"/>
                                      </p:to>
                                    </p:set>
                                    <p:animEffect filter="dissolve" transition="in">
                                      <p:cBhvr>
                                        <p:cTn id="18" dur="500"/>
                                        <p:tgtEl>
                                          <p:spTgt spid="351">
                                            <p:txEl>
                                              <p:pRg st="2" end="2"/>
                                            </p:txEl>
                                          </p:spTgt>
                                        </p:tgtEl>
                                      </p:cBhvr>
                                    </p:animEffect>
                                  </p:childTnLst>
                                </p:cTn>
                              </p:par>
                            </p:childTnLst>
                          </p:cTn>
                        </p:par>
                        <p:par>
                          <p:cTn id="19" fill="hold">
                            <p:stCondLst>
                              <p:cond delay="1500"/>
                            </p:stCondLst>
                            <p:childTnLst>
                              <p:par>
                                <p:cTn id="20" presetClass="entr" nodeType="afterEffect" presetID="9" grpId="1" fill="hold">
                                  <p:stCondLst>
                                    <p:cond delay="0"/>
                                  </p:stCondLst>
                                  <p:iterate type="el" backwards="0">
                                    <p:tmAbs val="0"/>
                                  </p:iterate>
                                  <p:childTnLst>
                                    <p:set>
                                      <p:cBhvr>
                                        <p:cTn id="21" fill="hold"/>
                                        <p:tgtEl>
                                          <p:spTgt spid="351">
                                            <p:txEl>
                                              <p:pRg st="3" end="3"/>
                                            </p:txEl>
                                          </p:spTgt>
                                        </p:tgtEl>
                                        <p:attrNameLst>
                                          <p:attrName>style.visibility</p:attrName>
                                        </p:attrNameLst>
                                      </p:cBhvr>
                                      <p:to>
                                        <p:strVal val="visible"/>
                                      </p:to>
                                    </p:set>
                                    <p:animEffect filter="dissolve" transition="in">
                                      <p:cBhvr>
                                        <p:cTn id="22" dur="500"/>
                                        <p:tgtEl>
                                          <p:spTgt spid="3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1" fill="hold">
                                  <p:stCondLst>
                                    <p:cond delay="0"/>
                                  </p:stCondLst>
                                  <p:iterate type="el" backwards="0">
                                    <p:tmAbs val="0"/>
                                  </p:iterate>
                                  <p:childTnLst>
                                    <p:set>
                                      <p:cBhvr>
                                        <p:cTn id="26" fill="hold"/>
                                        <p:tgtEl>
                                          <p:spTgt spid="351">
                                            <p:txEl>
                                              <p:pRg st="4" end="4"/>
                                            </p:txEl>
                                          </p:spTgt>
                                        </p:tgtEl>
                                        <p:attrNameLst>
                                          <p:attrName>style.visibility</p:attrName>
                                        </p:attrNameLst>
                                      </p:cBhvr>
                                      <p:to>
                                        <p:strVal val="visible"/>
                                      </p:to>
                                    </p:set>
                                    <p:animEffect filter="dissolve" transition="in">
                                      <p:cBhvr>
                                        <p:cTn id="27" dur="500"/>
                                        <p:tgtEl>
                                          <p:spTgt spid="3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2" fill="hold">
                                  <p:stCondLst>
                                    <p:cond delay="0"/>
                                  </p:stCondLst>
                                  <p:iterate type="el" backwards="0">
                                    <p:tmAbs val="0"/>
                                  </p:iterate>
                                  <p:childTnLst>
                                    <p:set>
                                      <p:cBhvr>
                                        <p:cTn id="31" fill="hold"/>
                                        <p:tgtEl>
                                          <p:spTgt spid="354"/>
                                        </p:tgtEl>
                                        <p:attrNameLst>
                                          <p:attrName>style.visibility</p:attrName>
                                        </p:attrNameLst>
                                      </p:cBhvr>
                                      <p:to>
                                        <p:strVal val="visible"/>
                                      </p:to>
                                    </p:set>
                                    <p:animEffect filter="dissolve" transition="in">
                                      <p:cBhvr>
                                        <p:cTn id="32" dur="5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4" grpId="2"/>
      <p:bldP build="p" bldLvl="5" animBg="1" rev="0" advAuto="0" spid="35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7" name="Shape 382"/>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8" name="Shape 383"/>
          <p:cNvSpPr txBox="1"/>
          <p:nvPr/>
        </p:nvSpPr>
        <p:spPr>
          <a:xfrm>
            <a:off x="110737" y="1609578"/>
            <a:ext cx="11970526" cy="53035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800">
                <a:solidFill>
                  <a:srgbClr val="00FDFF"/>
                </a:solidFill>
                <a:effectLst>
                  <a:outerShdw sx="100000" sy="100000" kx="0" ky="0" algn="b" rotWithShape="0" blurRad="76200" dist="76200" dir="2700000">
                    <a:srgbClr val="000000">
                      <a:alpha val="70000"/>
                    </a:srgbClr>
                  </a:outerShdw>
                </a:effectLst>
                <a:latin typeface="+mj-lt"/>
                <a:ea typeface="+mj-ea"/>
                <a:cs typeface="+mj-cs"/>
                <a:sym typeface="Helvetica"/>
              </a:defRPr>
            </a:pPr>
            <a:r>
              <a:t>2000 - Investigation Into ACIP by U.S. Government Reform Committee: </a:t>
            </a:r>
            <a:r>
              <a:rPr b="0">
                <a:solidFill>
                  <a:srgbClr val="FFFFFF"/>
                </a:solidFill>
                <a:latin typeface="+mn-lt"/>
                <a:ea typeface="+mn-ea"/>
                <a:cs typeface="+mn-cs"/>
                <a:sym typeface="Calibri"/>
              </a:rPr>
              <a:t> </a:t>
            </a:r>
          </a:p>
        </p:txBody>
      </p:sp>
      <p:sp>
        <p:nvSpPr>
          <p:cNvPr id="359" name="Shape 384"/>
          <p:cNvSpPr txBox="1"/>
          <p:nvPr/>
        </p:nvSpPr>
        <p:spPr>
          <a:xfrm>
            <a:off x="374368" y="3201365"/>
            <a:ext cx="8123409" cy="222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“The CDC </a:t>
            </a:r>
            <a:r>
              <a:rPr>
                <a:solidFill>
                  <a:srgbClr val="FFFF00"/>
                </a:solidFill>
              </a:rPr>
              <a:t>grants blanket waivers </a:t>
            </a:r>
            <a:r>
              <a:t>to the ACIP members each year that allow them to deliberate on any subject, </a:t>
            </a:r>
            <a:r>
              <a:rPr>
                <a:solidFill>
                  <a:srgbClr val="FFFF00"/>
                </a:solidFill>
              </a:rPr>
              <a:t>regardless of their conflicts,</a:t>
            </a:r>
            <a:r>
              <a:t> for the entire year.”</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ACIP reflects </a:t>
            </a:r>
            <a:r>
              <a:rPr>
                <a:solidFill>
                  <a:srgbClr val="FFFB00"/>
                </a:solidFill>
              </a:rPr>
              <a:t>“a system where government officials make crucial decisions affecting American children without the advice and consent of the governed.” </a:t>
            </a:r>
          </a:p>
        </p:txBody>
      </p:sp>
      <p:pic>
        <p:nvPicPr>
          <p:cNvPr id="360" name="image47.tif" descr="image47.tif"/>
          <p:cNvPicPr>
            <a:picLocks noChangeAspect="1"/>
          </p:cNvPicPr>
          <p:nvPr/>
        </p:nvPicPr>
        <p:blipFill>
          <a:blip r:embed="rId3">
            <a:extLst/>
          </a:blip>
          <a:stretch>
            <a:fillRect/>
          </a:stretch>
        </p:blipFill>
        <p:spPr>
          <a:xfrm>
            <a:off x="8752513" y="2798270"/>
            <a:ext cx="2785731" cy="3604289"/>
          </a:xfrm>
          <a:prstGeom prst="rect">
            <a:avLst/>
          </a:prstGeom>
          <a:ln w="12700">
            <a:miter lim="400000"/>
          </a:ln>
          <a:effectLst>
            <a:outerShdw sx="100000" sy="100000" kx="0" ky="0" algn="b" rotWithShape="0" blurRad="50800" dist="76200" dir="2700000">
              <a:srgbClr val="000000">
                <a:alpha val="40000"/>
              </a:srgbClr>
            </a:outerShdw>
          </a:effectLst>
        </p:spPr>
      </p:pic>
      <p:sp>
        <p:nvSpPr>
          <p:cNvPr id="361" name="Shape 386"/>
          <p:cNvSpPr txBox="1"/>
          <p:nvPr/>
        </p:nvSpPr>
        <p:spPr>
          <a:xfrm>
            <a:off x="1840719" y="575070"/>
            <a:ext cx="8492836" cy="46584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latin typeface="+mj-lt"/>
                <a:ea typeface="+mj-ea"/>
                <a:cs typeface="+mj-cs"/>
                <a:sym typeface="Helvetica"/>
              </a:rPr>
              <a:t> </a:t>
            </a:r>
            <a:r>
              <a:rPr b="1">
                <a:solidFill>
                  <a:srgbClr val="00FDFF"/>
                </a:solidFill>
                <a:latin typeface="+mj-lt"/>
                <a:ea typeface="+mj-ea"/>
                <a:cs typeface="+mj-cs"/>
                <a:sym typeface="Helvetica"/>
              </a:rPr>
              <a:t>Recommended,</a:t>
            </a:r>
            <a:r>
              <a:rPr>
                <a:solidFill>
                  <a:srgbClr val="00FDFF"/>
                </a:solidFill>
              </a:rPr>
              <a:t> </a:t>
            </a:r>
            <a:r>
              <a:t>Promoted, Defended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59">
                                            <p:txEl>
                                              <p:pRg st="2" end="2"/>
                                            </p:txEl>
                                          </p:spTgt>
                                        </p:tgtEl>
                                        <p:attrNameLst>
                                          <p:attrName>style.visibility</p:attrName>
                                        </p:attrNameLst>
                                      </p:cBhvr>
                                      <p:to>
                                        <p:strVal val="visible"/>
                                      </p:to>
                                    </p:set>
                                    <p:animEffect filter="dissolve" transition="in">
                                      <p:cBhvr>
                                        <p:cTn id="7" dur="500"/>
                                        <p:tgtEl>
                                          <p:spTgt spid="3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T9 HEP B ACIP REDUCED v2.mp4" descr="T9 HEP B ACIP REDUCED v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2840" y="-18474"/>
            <a:ext cx="12257682" cy="689494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0170997" fill="hold"/>
                                        <p:tgtEl>
                                          <p:spTgt spid="36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6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6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HEART ATTACK ACIP.mp4" descr="HEART ATTACK ACI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296" y="1"/>
            <a:ext cx="12191995" cy="685799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5157997" fill="hold"/>
                                        <p:tgtEl>
                                          <p:spTgt spid="36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6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6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lide Number"/>
          <p:cNvSpPr txBox="1"/>
          <p:nvPr>
            <p:ph type="sldNum" sz="quarter" idx="4294967295"/>
          </p:nvPr>
        </p:nvSpPr>
        <p:spPr>
          <a:xfrm>
            <a:off x="11823546" y="58412"/>
            <a:ext cx="181379"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168" name="Image" descr="Image"/>
          <p:cNvPicPr>
            <a:picLocks noChangeAspect="1"/>
          </p:cNvPicPr>
          <p:nvPr/>
        </p:nvPicPr>
        <p:blipFill>
          <a:blip r:embed="rId2">
            <a:extLst/>
          </a:blip>
          <a:stretch>
            <a:fillRect/>
          </a:stretch>
        </p:blipFill>
        <p:spPr>
          <a:xfrm>
            <a:off x="345905" y="200025"/>
            <a:ext cx="11449302" cy="641508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Number"/>
          <p:cNvSpPr txBox="1"/>
          <p:nvPr>
            <p:ph type="sldNum" sz="quarter" idx="4294967295"/>
          </p:nvPr>
        </p:nvSpPr>
        <p:spPr>
          <a:xfrm>
            <a:off x="11746304" y="58411"/>
            <a:ext cx="258621"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368" name="Screen Shot 2018-03-23 at 10.57.14 AM.png" descr="Screen Shot 2018-03-23 at 10.57.14 AM.png"/>
          <p:cNvPicPr>
            <a:picLocks noChangeAspect="1"/>
          </p:cNvPicPr>
          <p:nvPr/>
        </p:nvPicPr>
        <p:blipFill>
          <a:blip r:embed="rId2">
            <a:extLst/>
          </a:blip>
          <a:stretch>
            <a:fillRect/>
          </a:stretch>
        </p:blipFill>
        <p:spPr>
          <a:xfrm>
            <a:off x="358318" y="629158"/>
            <a:ext cx="11475364" cy="580215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lide Number"/>
          <p:cNvSpPr txBox="1"/>
          <p:nvPr>
            <p:ph type="sldNum" sz="quarter" idx="4294967295"/>
          </p:nvPr>
        </p:nvSpPr>
        <p:spPr>
          <a:xfrm>
            <a:off x="11746304" y="58411"/>
            <a:ext cx="258621"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371" name="Screen Shot 2018-03-23 at 12.16.21 PM.png" descr="Screen Shot 2018-03-23 at 12.16.21 PM.png"/>
          <p:cNvPicPr>
            <a:picLocks noChangeAspect="1"/>
          </p:cNvPicPr>
          <p:nvPr/>
        </p:nvPicPr>
        <p:blipFill>
          <a:blip r:embed="rId2">
            <a:extLst/>
          </a:blip>
          <a:stretch>
            <a:fillRect/>
          </a:stretch>
        </p:blipFill>
        <p:spPr>
          <a:xfrm>
            <a:off x="224925" y="1292471"/>
            <a:ext cx="11691261" cy="4273059"/>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lide Number"/>
          <p:cNvSpPr txBox="1"/>
          <p:nvPr>
            <p:ph type="sldNum" sz="quarter" idx="4294967295"/>
          </p:nvPr>
        </p:nvSpPr>
        <p:spPr>
          <a:xfrm>
            <a:off x="11746301" y="58409"/>
            <a:ext cx="258620"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374" name="image11.png" descr="image11.png"/>
          <p:cNvPicPr>
            <a:picLocks noChangeAspect="1"/>
          </p:cNvPicPr>
          <p:nvPr/>
        </p:nvPicPr>
        <p:blipFill>
          <a:blip r:embed="rId2">
            <a:extLst/>
          </a:blip>
          <a:stretch>
            <a:fillRect/>
          </a:stretch>
        </p:blipFill>
        <p:spPr>
          <a:xfrm>
            <a:off x="99170" y="2367333"/>
            <a:ext cx="11993659" cy="3419527"/>
          </a:xfrm>
          <a:prstGeom prst="rect">
            <a:avLst/>
          </a:prstGeom>
          <a:ln w="12700">
            <a:miter lim="400000"/>
          </a:ln>
        </p:spPr>
      </p:pic>
      <p:pic>
        <p:nvPicPr>
          <p:cNvPr id="375" name="images-4.jpg" descr="images-4.jpg"/>
          <p:cNvPicPr>
            <a:picLocks noChangeAspect="1"/>
          </p:cNvPicPr>
          <p:nvPr/>
        </p:nvPicPr>
        <p:blipFill>
          <a:blip r:embed="rId3">
            <a:extLst/>
          </a:blip>
          <a:stretch>
            <a:fillRect/>
          </a:stretch>
        </p:blipFill>
        <p:spPr>
          <a:xfrm>
            <a:off x="163395" y="250623"/>
            <a:ext cx="11865210" cy="6356869"/>
          </a:xfrm>
          <a:prstGeom prst="rect">
            <a:avLst/>
          </a:prstGeom>
          <a:ln w="12700">
            <a:miter lim="400000"/>
          </a:ln>
        </p:spPr>
      </p:pic>
      <p:pic>
        <p:nvPicPr>
          <p:cNvPr id="376" name="image11.png" descr="image11.png"/>
          <p:cNvPicPr>
            <a:picLocks noChangeAspect="1"/>
          </p:cNvPicPr>
          <p:nvPr/>
        </p:nvPicPr>
        <p:blipFill>
          <a:blip r:embed="rId4">
            <a:extLst/>
          </a:blip>
          <a:stretch>
            <a:fillRect/>
          </a:stretch>
        </p:blipFill>
        <p:spPr>
          <a:xfrm>
            <a:off x="317698" y="3674840"/>
            <a:ext cx="11556801" cy="28135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2018-02-01-childsacrifice.jpg" descr="2018-02-01-childsacrifice.jpg"/>
          <p:cNvPicPr>
            <a:picLocks noChangeAspect="1"/>
          </p:cNvPicPr>
          <p:nvPr/>
        </p:nvPicPr>
        <p:blipFill>
          <a:blip r:embed="rId2">
            <a:extLst/>
          </a:blip>
          <a:stretch>
            <a:fillRect/>
          </a:stretch>
        </p:blipFill>
        <p:spPr>
          <a:xfrm>
            <a:off x="583393" y="366441"/>
            <a:ext cx="11025214" cy="6125118"/>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Picture 2" descr="Picture 2"/>
          <p:cNvPicPr>
            <a:picLocks noChangeAspect="1"/>
          </p:cNvPicPr>
          <p:nvPr/>
        </p:nvPicPr>
        <p:blipFill>
          <a:blip r:embed="rId2">
            <a:extLst/>
          </a:blip>
          <a:stretch>
            <a:fillRect/>
          </a:stretch>
        </p:blipFill>
        <p:spPr>
          <a:xfrm>
            <a:off x="334536" y="273204"/>
            <a:ext cx="11530363" cy="630601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Picture 2" descr="Picture 2"/>
          <p:cNvPicPr>
            <a:picLocks noChangeAspect="1"/>
          </p:cNvPicPr>
          <p:nvPr/>
        </p:nvPicPr>
        <p:blipFill>
          <a:blip r:embed="rId2">
            <a:extLst/>
          </a:blip>
          <a:stretch>
            <a:fillRect/>
          </a:stretch>
        </p:blipFill>
        <p:spPr>
          <a:xfrm>
            <a:off x="1" y="0"/>
            <a:ext cx="12192001" cy="6858000"/>
          </a:xfrm>
          <a:prstGeom prst="rect">
            <a:avLst/>
          </a:prstGeom>
          <a:ln w="12700">
            <a:miter lim="400000"/>
          </a:ln>
        </p:spPr>
      </p:pic>
      <p:sp>
        <p:nvSpPr>
          <p:cNvPr id="383" name="TextBox 1"/>
          <p:cNvSpPr txBox="1"/>
          <p:nvPr/>
        </p:nvSpPr>
        <p:spPr>
          <a:xfrm>
            <a:off x="7672386" y="6315075"/>
            <a:ext cx="3690637"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E699"/>
                </a:solidFill>
              </a:defRPr>
            </a:lvl1pPr>
          </a:lstStyle>
          <a:p>
            <a:pPr/>
            <a:r>
              <a:t>California Department of Public Health</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Picture 2" descr="Picture 2"/>
          <p:cNvPicPr>
            <a:picLocks noChangeAspect="1"/>
          </p:cNvPicPr>
          <p:nvPr/>
        </p:nvPicPr>
        <p:blipFill>
          <a:blip r:embed="rId2">
            <a:extLst/>
          </a:blip>
          <a:stretch>
            <a:fillRect/>
          </a:stretch>
        </p:blipFill>
        <p:spPr>
          <a:xfrm>
            <a:off x="1" y="0"/>
            <a:ext cx="12192001" cy="6858000"/>
          </a:xfrm>
          <a:prstGeom prst="rect">
            <a:avLst/>
          </a:prstGeom>
          <a:ln w="12700">
            <a:miter lim="400000"/>
          </a:ln>
        </p:spPr>
      </p:pic>
      <p:sp>
        <p:nvSpPr>
          <p:cNvPr id="386" name="TextBox 3"/>
          <p:cNvSpPr txBox="1"/>
          <p:nvPr/>
        </p:nvSpPr>
        <p:spPr>
          <a:xfrm>
            <a:off x="8162693" y="2705725"/>
            <a:ext cx="3838385" cy="1386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4400">
                <a:solidFill>
                  <a:srgbClr val="FF0000"/>
                </a:solidFill>
                <a:latin typeface="Arial Rounded MT Bold"/>
                <a:ea typeface="Arial Rounded MT Bold"/>
                <a:cs typeface="Arial Rounded MT Bold"/>
                <a:sym typeface="Arial Rounded MT Bold"/>
              </a:defRPr>
            </a:pPr>
            <a:r>
              <a:t>31% Vaccine </a:t>
            </a:r>
          </a:p>
          <a:p>
            <a:pPr>
              <a:defRPr sz="4400">
                <a:solidFill>
                  <a:srgbClr val="FF0000"/>
                </a:solidFill>
                <a:latin typeface="Arial Rounded MT Bold"/>
                <a:ea typeface="Arial Rounded MT Bold"/>
                <a:cs typeface="Arial Rounded MT Bold"/>
                <a:sym typeface="Arial Rounded MT Bold"/>
              </a:defRPr>
            </a:pPr>
            <a:r>
              <a:t>      Failure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Picture 2" descr="Picture 2"/>
          <p:cNvPicPr>
            <a:picLocks noChangeAspect="1"/>
          </p:cNvPicPr>
          <p:nvPr/>
        </p:nvPicPr>
        <p:blipFill>
          <a:blip r:embed="rId2">
            <a:extLst/>
          </a:blip>
          <a:stretch>
            <a:fillRect/>
          </a:stretch>
        </p:blipFill>
        <p:spPr>
          <a:xfrm>
            <a:off x="0" y="-371476"/>
            <a:ext cx="12192000" cy="7229476"/>
          </a:xfrm>
          <a:prstGeom prst="rect">
            <a:avLst/>
          </a:prstGeom>
          <a:ln>
            <a:solidFill>
              <a:srgbClr val="FF0000"/>
            </a:solidFill>
          </a:ln>
        </p:spPr>
      </p:pic>
      <p:sp>
        <p:nvSpPr>
          <p:cNvPr id="389" name="TextBox 3"/>
          <p:cNvSpPr txBox="1"/>
          <p:nvPr/>
        </p:nvSpPr>
        <p:spPr>
          <a:xfrm>
            <a:off x="2051823" y="5285678"/>
            <a:ext cx="3400681" cy="789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800">
                <a:solidFill>
                  <a:srgbClr val="FF0000"/>
                </a:solidFill>
                <a:latin typeface="Arial Rounded MT Bold"/>
                <a:ea typeface="Arial Rounded MT Bold"/>
                <a:cs typeface="Arial Rounded MT Bold"/>
                <a:sym typeface="Arial Rounded MT Bold"/>
              </a:defRPr>
            </a:lvl1pPr>
          </a:lstStyle>
          <a:p>
            <a:pPr/>
            <a:r>
              <a:t>53% Adults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92" name="TextBox 3"/>
          <p:cNvSpPr txBox="1"/>
          <p:nvPr/>
        </p:nvSpPr>
        <p:spPr>
          <a:xfrm>
            <a:off x="8697951" y="4415883"/>
            <a:ext cx="2926168" cy="184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4000">
                <a:solidFill>
                  <a:srgbClr val="FF0000"/>
                </a:solidFill>
                <a:latin typeface="Arial Rounded MT Bold"/>
                <a:ea typeface="Arial Rounded MT Bold"/>
                <a:cs typeface="Arial Rounded MT Bold"/>
                <a:sym typeface="Arial Rounded MT Bold"/>
              </a:defRPr>
            </a:pPr>
            <a:r>
              <a:t>30% Cases</a:t>
            </a:r>
          </a:p>
          <a:p>
            <a:pPr>
              <a:defRPr sz="4000">
                <a:solidFill>
                  <a:srgbClr val="FF0000"/>
                </a:solidFill>
                <a:latin typeface="Arial Rounded MT Bold"/>
                <a:ea typeface="Arial Rounded MT Bold"/>
                <a:cs typeface="Arial Rounded MT Bold"/>
                <a:sym typeface="Arial Rounded MT Bold"/>
              </a:defRPr>
            </a:pPr>
            <a:r>
              <a:t>Vaccine </a:t>
            </a:r>
          </a:p>
          <a:p>
            <a:pPr>
              <a:defRPr sz="4000">
                <a:solidFill>
                  <a:srgbClr val="FF0000"/>
                </a:solidFill>
                <a:latin typeface="Arial Rounded MT Bold"/>
                <a:ea typeface="Arial Rounded MT Bold"/>
                <a:cs typeface="Arial Rounded MT Bold"/>
                <a:sym typeface="Arial Rounded MT Bold"/>
              </a:defRPr>
            </a:pPr>
            <a:r>
              <a:t>Strain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4" name="Picture 2" descr="Picture 2"/>
          <p:cNvPicPr>
            <a:picLocks noChangeAspect="1"/>
          </p:cNvPicPr>
          <p:nvPr/>
        </p:nvPicPr>
        <p:blipFill>
          <a:blip r:embed="rId2">
            <a:extLst/>
          </a:blip>
          <a:stretch>
            <a:fillRect/>
          </a:stretch>
        </p:blipFill>
        <p:spPr>
          <a:xfrm>
            <a:off x="245325" y="267628"/>
            <a:ext cx="11731085" cy="633389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lide Number"/>
          <p:cNvSpPr txBox="1"/>
          <p:nvPr>
            <p:ph type="sldNum" sz="quarter" idx="4294967295"/>
          </p:nvPr>
        </p:nvSpPr>
        <p:spPr>
          <a:xfrm>
            <a:off x="11823546" y="58412"/>
            <a:ext cx="181379"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171" name="Image" descr="Image"/>
          <p:cNvPicPr>
            <a:picLocks noChangeAspect="1"/>
          </p:cNvPicPr>
          <p:nvPr/>
        </p:nvPicPr>
        <p:blipFill>
          <a:blip r:embed="rId2">
            <a:extLst/>
          </a:blip>
          <a:stretch>
            <a:fillRect/>
          </a:stretch>
        </p:blipFill>
        <p:spPr>
          <a:xfrm>
            <a:off x="571500" y="317500"/>
            <a:ext cx="11049000" cy="6223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Picture 2" descr="Picture 2"/>
          <p:cNvPicPr>
            <a:picLocks noChangeAspect="1"/>
          </p:cNvPicPr>
          <p:nvPr/>
        </p:nvPicPr>
        <p:blipFill>
          <a:blip r:embed="rId2">
            <a:extLst/>
          </a:blip>
          <a:stretch>
            <a:fillRect/>
          </a:stretch>
        </p:blipFill>
        <p:spPr>
          <a:xfrm>
            <a:off x="364272" y="1176452"/>
            <a:ext cx="11463454" cy="4505094"/>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Picture 2" descr="Picture 2"/>
          <p:cNvPicPr>
            <a:picLocks noChangeAspect="1"/>
          </p:cNvPicPr>
          <p:nvPr/>
        </p:nvPicPr>
        <p:blipFill>
          <a:blip r:embed="rId2">
            <a:extLst/>
          </a:blip>
          <a:stretch>
            <a:fillRect/>
          </a:stretch>
        </p:blipFill>
        <p:spPr>
          <a:xfrm>
            <a:off x="289931" y="223024"/>
            <a:ext cx="11708781" cy="2876395"/>
          </a:xfrm>
          <a:prstGeom prst="rect">
            <a:avLst/>
          </a:prstGeom>
          <a:ln w="12700">
            <a:miter lim="400000"/>
          </a:ln>
        </p:spPr>
      </p:pic>
      <p:pic>
        <p:nvPicPr>
          <p:cNvPr id="399" name="Picture 4" descr="Picture 4"/>
          <p:cNvPicPr>
            <a:picLocks noChangeAspect="1"/>
          </p:cNvPicPr>
          <p:nvPr/>
        </p:nvPicPr>
        <p:blipFill>
          <a:blip r:embed="rId3">
            <a:extLst/>
          </a:blip>
          <a:stretch>
            <a:fillRect/>
          </a:stretch>
        </p:blipFill>
        <p:spPr>
          <a:xfrm>
            <a:off x="289931" y="3099417"/>
            <a:ext cx="11708781" cy="3535559"/>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1" name="Picture 2" descr="Picture 2"/>
          <p:cNvPicPr>
            <a:picLocks noChangeAspect="1"/>
          </p:cNvPicPr>
          <p:nvPr/>
        </p:nvPicPr>
        <p:blipFill>
          <a:blip r:embed="rId2">
            <a:extLst/>
          </a:blip>
          <a:stretch>
            <a:fillRect/>
          </a:stretch>
        </p:blipFill>
        <p:spPr>
          <a:xfrm>
            <a:off x="0" y="0"/>
            <a:ext cx="12192000" cy="3535466"/>
          </a:xfrm>
          <a:prstGeom prst="rect">
            <a:avLst/>
          </a:prstGeom>
          <a:ln w="12700">
            <a:miter lim="400000"/>
          </a:ln>
        </p:spPr>
      </p:pic>
      <p:pic>
        <p:nvPicPr>
          <p:cNvPr id="402" name="Picture 4" descr="Picture 4"/>
          <p:cNvPicPr>
            <a:picLocks noChangeAspect="1"/>
          </p:cNvPicPr>
          <p:nvPr/>
        </p:nvPicPr>
        <p:blipFill>
          <a:blip r:embed="rId3">
            <a:extLst/>
          </a:blip>
          <a:stretch>
            <a:fillRect/>
          </a:stretch>
        </p:blipFill>
        <p:spPr>
          <a:xfrm>
            <a:off x="0" y="3429000"/>
            <a:ext cx="12192000" cy="6838075"/>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Picture 4" descr="Picture 4"/>
          <p:cNvPicPr>
            <a:picLocks noChangeAspect="1"/>
          </p:cNvPicPr>
          <p:nvPr/>
        </p:nvPicPr>
        <p:blipFill>
          <a:blip r:embed="rId2">
            <a:extLst/>
          </a:blip>
          <a:stretch>
            <a:fillRect/>
          </a:stretch>
        </p:blipFill>
        <p:spPr>
          <a:xfrm>
            <a:off x="0" y="9963"/>
            <a:ext cx="7522545" cy="4219138"/>
          </a:xfrm>
          <a:prstGeom prst="rect">
            <a:avLst/>
          </a:prstGeom>
          <a:ln w="12700">
            <a:miter lim="400000"/>
          </a:ln>
        </p:spPr>
      </p:pic>
      <p:pic>
        <p:nvPicPr>
          <p:cNvPr id="405" name="Picture 6" descr="Picture 6"/>
          <p:cNvPicPr>
            <a:picLocks noChangeAspect="1"/>
          </p:cNvPicPr>
          <p:nvPr/>
        </p:nvPicPr>
        <p:blipFill>
          <a:blip r:embed="rId3">
            <a:extLst/>
          </a:blip>
          <a:stretch>
            <a:fillRect/>
          </a:stretch>
        </p:blipFill>
        <p:spPr>
          <a:xfrm>
            <a:off x="4239116" y="1975999"/>
            <a:ext cx="7952885" cy="4872039"/>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7" name="Shape 459"/>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408" name="Table 460"/>
          <p:cNvGraphicFramePr/>
          <p:nvPr/>
        </p:nvGraphicFramePr>
        <p:xfrm>
          <a:off x="266447" y="2015107"/>
          <a:ext cx="11615498" cy="917505"/>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566113"/>
                <a:gridCol w="1856830"/>
                <a:gridCol w="1485463"/>
                <a:gridCol w="1868083"/>
                <a:gridCol w="1969366"/>
                <a:gridCol w="2869643"/>
              </a:tblGrid>
              <a:tr h="546664">
                <a:tc>
                  <a:txBody>
                    <a:bodyPr/>
                    <a:lstStyle/>
                    <a:p>
                      <a:pPr algn="ctr">
                        <a:defRPr b="0" sz="1800">
                          <a:solidFill>
                            <a:srgbClr val="000000"/>
                          </a:solidFill>
                          <a:effectLst/>
                        </a:defRPr>
                      </a:pPr>
                      <a:r>
                        <a:rPr b="1">
                          <a:solidFill>
                            <a:srgbClr val="FFFFFF"/>
                          </a:solidFill>
                          <a:sym typeface="Helvetica"/>
                        </a:rPr>
                        <a:t>Year of IOM Report</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Vaccines Reviewed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 of Conditions Studied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Supports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Rejects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Inadequate to Accept or Reject Causation</a:t>
                      </a:r>
                    </a:p>
                  </a:txBody>
                  <a:tcPr marL="45720" marR="45720" marT="45720" marB="45720" anchor="t" anchorCtr="0" horzOverflow="overflow"/>
                </a:tc>
              </a:tr>
              <a:tr h="370840">
                <a:tc>
                  <a:txBody>
                    <a:bodyPr/>
                    <a:lstStyle/>
                    <a:p>
                      <a:pPr algn="ctr">
                        <a:defRPr sz="1800">
                          <a:effectLst/>
                        </a:defRPr>
                      </a:pPr>
                      <a:r>
                        <a:t>1991</a:t>
                      </a:r>
                    </a:p>
                  </a:txBody>
                  <a:tcPr marL="45720" marR="45720" marT="45720" marB="45720" anchor="t" anchorCtr="0" horzOverflow="overflow"/>
                </a:tc>
                <a:tc>
                  <a:txBody>
                    <a:bodyPr/>
                    <a:lstStyle/>
                    <a:p>
                      <a:pPr algn="ctr">
                        <a:defRPr sz="1800">
                          <a:effectLst/>
                        </a:defRPr>
                      </a:pPr>
                      <a:r>
                        <a:t>DTP</a:t>
                      </a:r>
                    </a:p>
                  </a:txBody>
                  <a:tcPr marL="45720" marR="45720" marT="45720" marB="45720" anchor="t" anchorCtr="0" horzOverflow="overflow"/>
                </a:tc>
                <a:tc>
                  <a:txBody>
                    <a:bodyPr/>
                    <a:lstStyle/>
                    <a:p>
                      <a:pPr algn="ctr">
                        <a:defRPr sz="1800">
                          <a:effectLst/>
                        </a:defRPr>
                      </a:pPr>
                      <a:r>
                        <a:t>22</a:t>
                      </a:r>
                    </a:p>
                  </a:txBody>
                  <a:tcPr marL="45720" marR="45720" marT="45720" marB="45720" anchor="t" anchorCtr="0" horzOverflow="overflow"/>
                </a:tc>
                <a:tc>
                  <a:txBody>
                    <a:bodyPr/>
                    <a:lstStyle/>
                    <a:p>
                      <a:pPr algn="ctr">
                        <a:defRPr sz="1800">
                          <a:effectLst/>
                        </a:defRPr>
                      </a:pPr>
                      <a:r>
                        <a:t>6</a:t>
                      </a:r>
                    </a:p>
                  </a:txBody>
                  <a:tcPr marL="45720" marR="45720" marT="45720" marB="45720" anchor="t" anchorCtr="0" horzOverflow="overflow"/>
                </a:tc>
                <a:tc>
                  <a:txBody>
                    <a:bodyPr/>
                    <a:lstStyle/>
                    <a:p>
                      <a:pPr algn="ctr">
                        <a:defRPr sz="1800">
                          <a:effectLst/>
                        </a:defRPr>
                      </a:pPr>
                      <a:r>
                        <a:t>4</a:t>
                      </a:r>
                    </a:p>
                  </a:txBody>
                  <a:tcPr marL="45720" marR="45720" marT="45720" marB="45720" anchor="t" anchorCtr="0" horzOverflow="overflow"/>
                </a:tc>
                <a:tc>
                  <a:txBody>
                    <a:bodyPr/>
                    <a:lstStyle/>
                    <a:p>
                      <a:pPr algn="ctr">
                        <a:defRPr sz="1800">
                          <a:effectLst/>
                        </a:defRPr>
                      </a:pPr>
                      <a:r>
                        <a:t>12</a:t>
                      </a:r>
                    </a:p>
                  </a:txBody>
                  <a:tcPr marL="45720" marR="45720" marT="45720" marB="45720" anchor="t" anchorCtr="0" horzOverflow="overflow"/>
                </a:tc>
              </a:tr>
            </a:tbl>
          </a:graphicData>
        </a:graphic>
      </p:graphicFrame>
      <p:pic>
        <p:nvPicPr>
          <p:cNvPr id="409" name="image59.tif" descr="image59.tif"/>
          <p:cNvPicPr>
            <a:picLocks noChangeAspect="1"/>
          </p:cNvPicPr>
          <p:nvPr/>
        </p:nvPicPr>
        <p:blipFill>
          <a:blip r:embed="rId3">
            <a:extLst/>
          </a:blip>
          <a:stretch>
            <a:fillRect/>
          </a:stretch>
        </p:blipFill>
        <p:spPr>
          <a:xfrm>
            <a:off x="548955" y="3730063"/>
            <a:ext cx="1795929" cy="2700641"/>
          </a:xfrm>
          <a:prstGeom prst="rect">
            <a:avLst/>
          </a:prstGeom>
          <a:ln w="12700">
            <a:miter lim="400000"/>
          </a:ln>
          <a:effectLst>
            <a:outerShdw sx="100000" sy="100000" kx="0" ky="0" algn="b" rotWithShape="0" blurRad="76200" dist="76200" dir="2700000">
              <a:srgbClr val="000000">
                <a:alpha val="70000"/>
              </a:srgbClr>
            </a:outerShdw>
          </a:effectLst>
        </p:spPr>
      </p:pic>
      <p:grpSp>
        <p:nvGrpSpPr>
          <p:cNvPr id="413" name="Group 465"/>
          <p:cNvGrpSpPr/>
          <p:nvPr/>
        </p:nvGrpSpPr>
        <p:grpSpPr>
          <a:xfrm>
            <a:off x="2775907" y="1922815"/>
            <a:ext cx="9207898" cy="3421481"/>
            <a:chOff x="0" y="0"/>
            <a:chExt cx="9207896" cy="3421479"/>
          </a:xfrm>
        </p:grpSpPr>
        <p:pic>
          <p:nvPicPr>
            <p:cNvPr id="410" name="image60.tif" descr="image60.tif"/>
            <p:cNvPicPr>
              <a:picLocks noChangeAspect="1"/>
            </p:cNvPicPr>
            <p:nvPr/>
          </p:nvPicPr>
          <p:blipFill>
            <a:blip r:embed="rId4">
              <a:extLst/>
            </a:blip>
            <a:stretch>
              <a:fillRect/>
            </a:stretch>
          </p:blipFill>
          <p:spPr>
            <a:xfrm>
              <a:off x="5220702" y="-1"/>
              <a:ext cx="3987195" cy="1807249"/>
            </a:xfrm>
            <a:prstGeom prst="rect">
              <a:avLst/>
            </a:prstGeom>
            <a:ln w="12700" cap="flat">
              <a:noFill/>
              <a:miter lim="400000"/>
            </a:ln>
            <a:effectLst>
              <a:outerShdw sx="100000" sy="100000" kx="0" ky="0" algn="b" rotWithShape="0" blurRad="76200" dist="76200" dir="2700000">
                <a:srgbClr val="000000">
                  <a:alpha val="70000"/>
                </a:srgbClr>
              </a:outerShdw>
            </a:effectLst>
          </p:spPr>
        </p:pic>
        <p:sp>
          <p:nvSpPr>
            <p:cNvPr id="411" name="Shape 463"/>
            <p:cNvSpPr txBox="1"/>
            <p:nvPr/>
          </p:nvSpPr>
          <p:spPr>
            <a:xfrm>
              <a:off x="-1" y="1933041"/>
              <a:ext cx="7922575" cy="148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i="1">
                  <a:solidFill>
                    <a:srgbClr val="FFFF00"/>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Aseptic meningitis; Chronic neurologic damage; Learning disabilities and attention-deficit disorder; Hemolytic anemia; Juvenile diabetes; Guillain-Barre syndrome; Erythema multiforme; Peripheral mononeuropathy; Radiculoneuritis and other neuropathies; Thrombocytopenia; Thrombocytopenic purpura</a:t>
              </a:r>
            </a:p>
          </p:txBody>
        </p:sp>
        <p:sp>
          <p:nvSpPr>
            <p:cNvPr id="412" name="Shape 464"/>
            <p:cNvSpPr/>
            <p:nvPr/>
          </p:nvSpPr>
          <p:spPr>
            <a:xfrm flipV="1">
              <a:off x="5636572" y="1557693"/>
              <a:ext cx="1239522" cy="341846"/>
            </a:xfrm>
            <a:prstGeom prst="line">
              <a:avLst/>
            </a:prstGeom>
            <a:noFill/>
            <a:ln w="101600" cap="flat">
              <a:solidFill>
                <a:srgbClr val="FFFF00"/>
              </a:solidFill>
              <a:prstDash val="solid"/>
              <a:miter lim="800000"/>
              <a:tailEnd type="triangle" w="med" len="med"/>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grpSp>
      <p:sp>
        <p:nvSpPr>
          <p:cNvPr id="414" name="Shape 466"/>
          <p:cNvSpPr txBox="1"/>
          <p:nvPr/>
        </p:nvSpPr>
        <p:spPr>
          <a:xfrm>
            <a:off x="1837915" y="1222700"/>
            <a:ext cx="8187441" cy="53035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latin typeface="+mj-lt"/>
                <a:ea typeface="+mj-ea"/>
                <a:cs typeface="+mj-cs"/>
                <a:sym typeface="Helvetica"/>
              </a:rPr>
              <a:t>Institute of Medicine Reports on Vaccine Safety</a:t>
            </a:r>
          </a:p>
        </p:txBody>
      </p:sp>
      <p:sp>
        <p:nvSpPr>
          <p:cNvPr id="415" name="Shape 467"/>
          <p:cNvSpPr txBox="1"/>
          <p:nvPr/>
        </p:nvSpPr>
        <p:spPr>
          <a:xfrm>
            <a:off x="4027847" y="586083"/>
            <a:ext cx="3807578" cy="392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16" name="image61.tif" descr="image61.tif"/>
          <p:cNvPicPr>
            <a:picLocks noChangeAspect="1"/>
          </p:cNvPicPr>
          <p:nvPr/>
        </p:nvPicPr>
        <p:blipFill>
          <a:blip r:embed="rId5">
            <a:extLst/>
          </a:blip>
          <a:stretch>
            <a:fillRect/>
          </a:stretch>
        </p:blipFill>
        <p:spPr>
          <a:xfrm>
            <a:off x="1892300" y="5569436"/>
            <a:ext cx="7759700" cy="520702"/>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13"/>
                                        </p:tgtEl>
                                        <p:attrNameLst>
                                          <p:attrName>style.visibility</p:attrName>
                                        </p:attrNameLst>
                                      </p:cBhvr>
                                      <p:to>
                                        <p:strVal val="visible"/>
                                      </p:to>
                                    </p:set>
                                    <p:animEffect filter="dissolve" transition="in">
                                      <p:cBhvr>
                                        <p:cTn id="7" dur="5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16"/>
                                        </p:tgtEl>
                                        <p:attrNameLst>
                                          <p:attrName>style.visibility</p:attrName>
                                        </p:attrNameLst>
                                      </p:cBhvr>
                                      <p:to>
                                        <p:strVal val="visible"/>
                                      </p:to>
                                    </p:set>
                                    <p:animEffect filter="dissolve" transition="in">
                                      <p:cBhvr>
                                        <p:cTn id="12" dur="5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6" grpId="2"/>
      <p:bldP build="whole" bldLvl="1" animBg="1" rev="0" advAuto="0" spid="413"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8" name="Shape 470"/>
          <p:cNvSpPr txBox="1"/>
          <p:nvPr>
            <p:ph type="sldNum" sz="quarter" idx="4294967295"/>
          </p:nvPr>
        </p:nvSpPr>
        <p:spPr>
          <a:xfrm>
            <a:off x="11746302" y="149687"/>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9" name="Shape 471"/>
          <p:cNvSpPr txBox="1"/>
          <p:nvPr/>
        </p:nvSpPr>
        <p:spPr>
          <a:xfrm>
            <a:off x="617673" y="2573378"/>
            <a:ext cx="10234016" cy="67690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1600">
                <a:latin typeface="+mj-lt"/>
                <a:ea typeface="+mj-ea"/>
                <a:cs typeface="+mj-cs"/>
                <a:sym typeface="Helvetica"/>
              </a:defRPr>
            </a:pPr>
          </a:p>
          <a:p>
            <a:pPr marL="228600" indent="-228600">
              <a:lnSpc>
                <a:spcPct val="90000"/>
              </a:lnSpc>
              <a:spcBef>
                <a:spcPts val="1000"/>
              </a:spcBef>
              <a:buSzPct val="100000"/>
              <a:buFont typeface="Arial"/>
              <a:buChar char="•"/>
              <a:defRPr b="1" sz="1600">
                <a:latin typeface="+mj-lt"/>
                <a:ea typeface="+mj-ea"/>
                <a:cs typeface="+mj-cs"/>
                <a:sym typeface="Helvetica"/>
              </a:defRPr>
            </a:pPr>
            <a:r>
              <a:t>	</a:t>
            </a:r>
          </a:p>
        </p:txBody>
      </p:sp>
      <p:graphicFrame>
        <p:nvGraphicFramePr>
          <p:cNvPr id="420" name="Table 472"/>
          <p:cNvGraphicFramePr/>
          <p:nvPr/>
        </p:nvGraphicFramePr>
        <p:xfrm>
          <a:off x="266447" y="2166461"/>
          <a:ext cx="11615499" cy="74168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379473"/>
                <a:gridCol w="2174240"/>
                <a:gridCol w="1534160"/>
                <a:gridCol w="2052320"/>
                <a:gridCol w="2001520"/>
                <a:gridCol w="2473785"/>
              </a:tblGrid>
              <a:tr h="370840">
                <a:tc>
                  <a:txBody>
                    <a:bodyPr/>
                    <a:lstStyle/>
                    <a:p>
                      <a:pPr algn="ctr">
                        <a:defRPr b="0" sz="1800">
                          <a:solidFill>
                            <a:srgbClr val="000000"/>
                          </a:solidFill>
                          <a:effectLst/>
                        </a:defRPr>
                      </a:pPr>
                      <a:r>
                        <a:rPr b="1">
                          <a:solidFill>
                            <a:srgbClr val="FFFFFF"/>
                          </a:solidFill>
                          <a:sym typeface="Helvetica"/>
                        </a:rPr>
                        <a:t>Year of IOM Report</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Vaccines Reviewed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 of Conditions Studied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Supports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Rejects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Inadequate to Accept or Reject Causation</a:t>
                      </a:r>
                    </a:p>
                  </a:txBody>
                  <a:tcPr marL="45720" marR="45720" marT="45720" marB="45720" anchor="t" anchorCtr="0" horzOverflow="overflow"/>
                </a:tc>
              </a:tr>
              <a:tr h="370840">
                <a:tc>
                  <a:txBody>
                    <a:bodyPr/>
                    <a:lstStyle/>
                    <a:p>
                      <a:pPr algn="ctr">
                        <a:defRPr sz="1800">
                          <a:effectLst/>
                        </a:defRPr>
                      </a:pPr>
                      <a:r>
                        <a:t>1994</a:t>
                      </a:r>
                    </a:p>
                  </a:txBody>
                  <a:tcPr marL="45720" marR="45720" marT="45720" marB="45720" anchor="t" anchorCtr="0" horzOverflow="overflow"/>
                </a:tc>
                <a:tc>
                  <a:txBody>
                    <a:bodyPr/>
                    <a:lstStyle/>
                    <a:p>
                      <a:pPr algn="ctr">
                        <a:defRPr sz="1800">
                          <a:effectLst/>
                        </a:defRPr>
                      </a:pPr>
                      <a:r>
                        <a:t>DT, MM, Hep-B &amp; Hib</a:t>
                      </a:r>
                    </a:p>
                  </a:txBody>
                  <a:tcPr marL="45720" marR="45720" marT="45720" marB="45720" anchor="t" anchorCtr="0" horzOverflow="overflow"/>
                </a:tc>
                <a:tc>
                  <a:txBody>
                    <a:bodyPr/>
                    <a:lstStyle/>
                    <a:p>
                      <a:pPr algn="ctr">
                        <a:defRPr sz="1800">
                          <a:effectLst/>
                        </a:defRPr>
                      </a:pPr>
                      <a:r>
                        <a:t>54</a:t>
                      </a:r>
                    </a:p>
                  </a:txBody>
                  <a:tcPr marL="45720" marR="45720" marT="45720" marB="45720" anchor="t" anchorCtr="0" horzOverflow="overflow"/>
                </a:tc>
                <a:tc>
                  <a:txBody>
                    <a:bodyPr/>
                    <a:lstStyle/>
                    <a:p>
                      <a:pPr algn="ctr">
                        <a:defRPr sz="1800">
                          <a:effectLst/>
                        </a:defRPr>
                      </a:pPr>
                      <a:r>
                        <a:t>12</a:t>
                      </a:r>
                    </a:p>
                  </a:txBody>
                  <a:tcPr marL="45720" marR="45720" marT="45720" marB="45720" anchor="t" anchorCtr="0" horzOverflow="overflow"/>
                </a:tc>
                <a:tc>
                  <a:txBody>
                    <a:bodyPr/>
                    <a:lstStyle/>
                    <a:p>
                      <a:pPr algn="ctr">
                        <a:defRPr sz="1800">
                          <a:effectLst/>
                        </a:defRPr>
                      </a:pPr>
                      <a:r>
                        <a:t>4</a:t>
                      </a:r>
                    </a:p>
                  </a:txBody>
                  <a:tcPr marL="45720" marR="45720" marT="45720" marB="45720" anchor="t" anchorCtr="0" horzOverflow="overflow"/>
                </a:tc>
                <a:tc>
                  <a:txBody>
                    <a:bodyPr/>
                    <a:lstStyle/>
                    <a:p>
                      <a:pPr algn="ctr">
                        <a:defRPr sz="1800">
                          <a:effectLst/>
                        </a:defRPr>
                      </a:pPr>
                      <a:r>
                        <a:t>38</a:t>
                      </a:r>
                    </a:p>
                  </a:txBody>
                  <a:tcPr marL="45720" marR="45720" marT="45720" marB="45720" anchor="t" anchorCtr="0" horzOverflow="overflow"/>
                </a:tc>
              </a:tr>
            </a:tbl>
          </a:graphicData>
        </a:graphic>
      </p:graphicFrame>
      <p:pic>
        <p:nvPicPr>
          <p:cNvPr id="421" name="image62.tif" descr="image62.tif"/>
          <p:cNvPicPr>
            <a:picLocks noChangeAspect="1"/>
          </p:cNvPicPr>
          <p:nvPr/>
        </p:nvPicPr>
        <p:blipFill>
          <a:blip r:embed="rId3">
            <a:extLst/>
          </a:blip>
          <a:stretch>
            <a:fillRect/>
          </a:stretch>
        </p:blipFill>
        <p:spPr>
          <a:xfrm>
            <a:off x="495755" y="3985259"/>
            <a:ext cx="1688047" cy="2527302"/>
          </a:xfrm>
          <a:prstGeom prst="rect">
            <a:avLst/>
          </a:prstGeom>
          <a:ln w="12700">
            <a:miter lim="400000"/>
          </a:ln>
          <a:effectLst>
            <a:outerShdw sx="100000" sy="100000" kx="0" ky="0" algn="b" rotWithShape="0" blurRad="50800" dist="76200" dir="2700000">
              <a:srgbClr val="000000">
                <a:alpha val="40000"/>
              </a:srgbClr>
            </a:outerShdw>
          </a:effectLst>
        </p:spPr>
      </p:pic>
      <p:grpSp>
        <p:nvGrpSpPr>
          <p:cNvPr id="425" name="Group 477"/>
          <p:cNvGrpSpPr/>
          <p:nvPr/>
        </p:nvGrpSpPr>
        <p:grpSpPr>
          <a:xfrm>
            <a:off x="2775907" y="2042765"/>
            <a:ext cx="9229020" cy="3005041"/>
            <a:chOff x="0" y="0"/>
            <a:chExt cx="9229018" cy="3005040"/>
          </a:xfrm>
        </p:grpSpPr>
        <p:pic>
          <p:nvPicPr>
            <p:cNvPr id="422" name="image63.tif" descr="image63.tif"/>
            <p:cNvPicPr>
              <a:picLocks noChangeAspect="1"/>
            </p:cNvPicPr>
            <p:nvPr/>
          </p:nvPicPr>
          <p:blipFill>
            <a:blip r:embed="rId4">
              <a:extLst/>
            </a:blip>
            <a:stretch>
              <a:fillRect/>
            </a:stretch>
          </p:blipFill>
          <p:spPr>
            <a:xfrm>
              <a:off x="6123866" y="0"/>
              <a:ext cx="3105153" cy="1625601"/>
            </a:xfrm>
            <a:prstGeom prst="rect">
              <a:avLst/>
            </a:prstGeom>
            <a:ln w="12700" cap="flat">
              <a:noFill/>
              <a:miter lim="400000"/>
            </a:ln>
            <a:effectLst>
              <a:outerShdw sx="100000" sy="100000" kx="0" ky="0" algn="b" rotWithShape="0" blurRad="76200" dist="76200" dir="2700000">
                <a:srgbClr val="000000">
                  <a:alpha val="70000"/>
                </a:srgbClr>
              </a:outerShdw>
            </a:effectLst>
          </p:spPr>
        </p:pic>
        <p:sp>
          <p:nvSpPr>
            <p:cNvPr id="423" name="Shape 475"/>
            <p:cNvSpPr txBox="1"/>
            <p:nvPr/>
          </p:nvSpPr>
          <p:spPr>
            <a:xfrm>
              <a:off x="-1" y="1796002"/>
              <a:ext cx="7922575"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i="1">
                  <a:solidFill>
                    <a:srgbClr val="FFFFFF"/>
                  </a:solidFill>
                  <a:effectLst>
                    <a:outerShdw sx="100000" sy="100000" kx="0" ky="0" algn="b" rotWithShape="0" blurRad="50800" dist="76200" dir="2700000">
                      <a:srgbClr val="000000">
                        <a:alpha val="40000"/>
                      </a:srgbClr>
                    </a:outerShdw>
                  </a:effectLst>
                  <a:latin typeface="+mj-lt"/>
                  <a:ea typeface="+mj-ea"/>
                  <a:cs typeface="+mj-cs"/>
                  <a:sym typeface="Helvetica"/>
                </a:defRPr>
              </a:pPr>
              <a:r>
                <a:t>A partial list of the 38 conditions: </a:t>
              </a:r>
              <a:r>
                <a:rPr>
                  <a:solidFill>
                    <a:srgbClr val="FFFF00"/>
                  </a:solidFill>
                </a:rPr>
                <a:t>Demyelinating diseases of the central nervous system, Sterility, Arthritis, Neuropathy, Residual seizure disorder, Transverse myelitis, Sensorineural deafness, Optic neuritis, Aseptic meningitis, Insulin-dependent diabetes mellitus, SIDS</a:t>
              </a:r>
            </a:p>
          </p:txBody>
        </p:sp>
        <p:sp>
          <p:nvSpPr>
            <p:cNvPr id="424" name="Shape 476"/>
            <p:cNvSpPr/>
            <p:nvPr/>
          </p:nvSpPr>
          <p:spPr>
            <a:xfrm flipV="1">
              <a:off x="5636572" y="1420653"/>
              <a:ext cx="1239522" cy="341847"/>
            </a:xfrm>
            <a:prstGeom prst="line">
              <a:avLst/>
            </a:prstGeom>
            <a:noFill/>
            <a:ln w="101600" cap="flat">
              <a:solidFill>
                <a:srgbClr val="FFFF00"/>
              </a:solidFill>
              <a:prstDash val="solid"/>
              <a:miter lim="800000"/>
              <a:tailEnd type="triangle" w="med" len="med"/>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grpSp>
      <p:sp>
        <p:nvSpPr>
          <p:cNvPr id="426" name="Shape 478"/>
          <p:cNvSpPr txBox="1"/>
          <p:nvPr/>
        </p:nvSpPr>
        <p:spPr>
          <a:xfrm>
            <a:off x="1837915" y="1295587"/>
            <a:ext cx="8187441" cy="5303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latin typeface="+mj-lt"/>
                <a:ea typeface="+mj-ea"/>
                <a:cs typeface="+mj-cs"/>
                <a:sym typeface="Helvetica"/>
              </a:rPr>
              <a:t>Institute of Medicine Reports on Vaccine Safety</a:t>
            </a:r>
          </a:p>
        </p:txBody>
      </p:sp>
      <p:sp>
        <p:nvSpPr>
          <p:cNvPr id="427" name="Shape 479"/>
          <p:cNvSpPr txBox="1"/>
          <p:nvPr/>
        </p:nvSpPr>
        <p:spPr>
          <a:xfrm>
            <a:off x="4027847" y="586083"/>
            <a:ext cx="3807578" cy="392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28" name="image64.tif" descr="image64.tif"/>
          <p:cNvPicPr>
            <a:picLocks noChangeAspect="1"/>
          </p:cNvPicPr>
          <p:nvPr/>
        </p:nvPicPr>
        <p:blipFill>
          <a:blip r:embed="rId5">
            <a:extLst/>
          </a:blip>
          <a:stretch>
            <a:fillRect/>
          </a:stretch>
        </p:blipFill>
        <p:spPr>
          <a:xfrm>
            <a:off x="1846578" y="5322687"/>
            <a:ext cx="8001002" cy="819152"/>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25"/>
                                        </p:tgtEl>
                                        <p:attrNameLst>
                                          <p:attrName>style.visibility</p:attrName>
                                        </p:attrNameLst>
                                      </p:cBhvr>
                                      <p:to>
                                        <p:strVal val="visible"/>
                                      </p:to>
                                    </p:set>
                                    <p:animEffect filter="dissolve" transition="in">
                                      <p:cBhvr>
                                        <p:cTn id="7" dur="5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28"/>
                                        </p:tgtEl>
                                        <p:attrNameLst>
                                          <p:attrName>style.visibility</p:attrName>
                                        </p:attrNameLst>
                                      </p:cBhvr>
                                      <p:to>
                                        <p:strVal val="visible"/>
                                      </p:to>
                                    </p:set>
                                    <p:animEffect filter="dissolve" transition="in">
                                      <p:cBhvr>
                                        <p:cTn id="12" dur="5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5" grpId="1"/>
      <p:bldP build="whole" bldLvl="1" animBg="1" rev="0" advAuto="0" spid="428" grpId="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0" name="Shape 482"/>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431" name="Table 483"/>
          <p:cNvGraphicFramePr/>
          <p:nvPr/>
        </p:nvGraphicFramePr>
        <p:xfrm>
          <a:off x="219312" y="2261408"/>
          <a:ext cx="11615498" cy="37084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284367"/>
                <a:gridCol w="2540000"/>
                <a:gridCol w="1229360"/>
                <a:gridCol w="1940560"/>
                <a:gridCol w="1960879"/>
                <a:gridCol w="2660331"/>
              </a:tblGrid>
              <a:tr h="370840">
                <a:tc>
                  <a:txBody>
                    <a:bodyPr/>
                    <a:lstStyle/>
                    <a:p>
                      <a:pPr algn="ctr">
                        <a:defRPr sz="1800">
                          <a:effectLst/>
                        </a:defRPr>
                      </a:pPr>
                      <a:r>
                        <a:rPr b="1">
                          <a:solidFill>
                            <a:srgbClr val="FFFFFF"/>
                          </a:solidFill>
                          <a:latin typeface="+mj-lt"/>
                          <a:ea typeface="+mj-ea"/>
                          <a:cs typeface="+mj-cs"/>
                          <a:sym typeface="Helvetica"/>
                        </a:rPr>
                        <a:t>Year of IOM Report</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Vaccines Reviewed</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 of Conditions Studied</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Literature Supports Causation</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Literature Rejects Causation</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Literature Inadequate to Accept or Reject Causation</a:t>
                      </a:r>
                    </a:p>
                  </a:txBody>
                  <a:tcPr marL="45720" marR="45720" marT="45720" marB="45720" anchor="t" anchorCtr="0" horzOverflow="overflow">
                    <a:lnB w="38100">
                      <a:solidFill>
                        <a:srgbClr val="FFFFFF"/>
                      </a:solidFill>
                    </a:lnB>
                    <a:solidFill>
                      <a:srgbClr val="000000"/>
                    </a:solidFill>
                  </a:tcPr>
                </a:tc>
              </a:tr>
            </a:tbl>
          </a:graphicData>
        </a:graphic>
      </p:graphicFrame>
      <p:graphicFrame>
        <p:nvGraphicFramePr>
          <p:cNvPr id="432" name="Table 484"/>
          <p:cNvGraphicFramePr/>
          <p:nvPr/>
        </p:nvGraphicFramePr>
        <p:xfrm>
          <a:off x="219312" y="3194406"/>
          <a:ext cx="11615498" cy="37084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274207"/>
                <a:gridCol w="2550160"/>
                <a:gridCol w="1219200"/>
                <a:gridCol w="1940560"/>
                <a:gridCol w="1960879"/>
                <a:gridCol w="2670491"/>
              </a:tblGrid>
              <a:tr h="370840">
                <a:tc>
                  <a:txBody>
                    <a:bodyPr/>
                    <a:lstStyle/>
                    <a:p>
                      <a:pPr algn="ctr">
                        <a:defRPr sz="1800">
                          <a:effectLst/>
                        </a:defRPr>
                      </a:pPr>
                      <a:r>
                        <a:t>2011</a:t>
                      </a:r>
                    </a:p>
                  </a:txBody>
                  <a:tcPr marL="45720" marR="45720" marT="45720" marB="45720" anchor="t" anchorCtr="0" horzOverflow="overflow"/>
                </a:tc>
                <a:tc>
                  <a:txBody>
                    <a:bodyPr/>
                    <a:lstStyle/>
                    <a:p>
                      <a:pPr algn="ctr">
                        <a:defRPr sz="1800">
                          <a:effectLst/>
                        </a:defRPr>
                      </a:pPr>
                      <a:r>
                        <a:t>Varicella, T, Hep-B, MMR</a:t>
                      </a:r>
                    </a:p>
                  </a:txBody>
                  <a:tcPr marL="45720" marR="45720" marT="45720" marB="45720" anchor="t" anchorCtr="0" horzOverflow="overflow"/>
                </a:tc>
                <a:tc>
                  <a:txBody>
                    <a:bodyPr/>
                    <a:lstStyle/>
                    <a:p>
                      <a:pPr algn="ctr">
                        <a:defRPr sz="1800">
                          <a:effectLst/>
                        </a:defRPr>
                      </a:pPr>
                      <a:r>
                        <a:t>155</a:t>
                      </a:r>
                    </a:p>
                  </a:txBody>
                  <a:tcPr marL="45720" marR="45720" marT="45720" marB="45720" anchor="t" anchorCtr="0" horzOverflow="overflow"/>
                </a:tc>
                <a:tc>
                  <a:txBody>
                    <a:bodyPr/>
                    <a:lstStyle/>
                    <a:p>
                      <a:pPr algn="ctr">
                        <a:defRPr sz="1800">
                          <a:effectLst/>
                        </a:defRPr>
                      </a:pPr>
                      <a:r>
                        <a:t>16</a:t>
                      </a:r>
                    </a:p>
                  </a:txBody>
                  <a:tcPr marL="45720" marR="45720" marT="45720" marB="45720" anchor="t" anchorCtr="0" horzOverflow="overflow"/>
                </a:tc>
                <a:tc>
                  <a:txBody>
                    <a:bodyPr/>
                    <a:lstStyle/>
                    <a:p>
                      <a:pPr algn="ctr">
                        <a:defRPr sz="1800">
                          <a:effectLst/>
                        </a:defRPr>
                      </a:pPr>
                      <a:r>
                        <a:t>5</a:t>
                      </a:r>
                    </a:p>
                  </a:txBody>
                  <a:tcPr marL="45720" marR="45720" marT="45720" marB="45720" anchor="t" anchorCtr="0" horzOverflow="overflow"/>
                </a:tc>
                <a:tc>
                  <a:txBody>
                    <a:bodyPr/>
                    <a:lstStyle/>
                    <a:p>
                      <a:pPr algn="ctr">
                        <a:defRPr sz="1800">
                          <a:effectLst/>
                        </a:defRPr>
                      </a:pPr>
                      <a:r>
                        <a:t>134</a:t>
                      </a:r>
                    </a:p>
                  </a:txBody>
                  <a:tcPr marL="45720" marR="45720" marT="45720" marB="45720" anchor="t" anchorCtr="0" horzOverflow="overflow"/>
                </a:tc>
              </a:tr>
            </a:tbl>
          </a:graphicData>
        </a:graphic>
      </p:graphicFrame>
      <p:sp>
        <p:nvSpPr>
          <p:cNvPr id="433" name="Shape 485"/>
          <p:cNvSpPr txBox="1"/>
          <p:nvPr/>
        </p:nvSpPr>
        <p:spPr>
          <a:xfrm>
            <a:off x="1837915" y="1388822"/>
            <a:ext cx="8187441" cy="5303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latin typeface="+mj-lt"/>
                <a:ea typeface="+mj-ea"/>
                <a:cs typeface="+mj-cs"/>
                <a:sym typeface="Helvetica"/>
              </a:rPr>
              <a:t>Institute of Medicine Reports on Vaccine Safety</a:t>
            </a:r>
          </a:p>
        </p:txBody>
      </p:sp>
      <p:sp>
        <p:nvSpPr>
          <p:cNvPr id="434" name="Shape 486"/>
          <p:cNvSpPr txBox="1"/>
          <p:nvPr/>
        </p:nvSpPr>
        <p:spPr>
          <a:xfrm>
            <a:off x="4027847" y="586083"/>
            <a:ext cx="3807578" cy="392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35" name="image65.png" descr="image65.png"/>
          <p:cNvPicPr>
            <a:picLocks noChangeAspect="1"/>
          </p:cNvPicPr>
          <p:nvPr/>
        </p:nvPicPr>
        <p:blipFill>
          <a:blip r:embed="rId3">
            <a:extLst/>
          </a:blip>
          <a:stretch>
            <a:fillRect/>
          </a:stretch>
        </p:blipFill>
        <p:spPr>
          <a:xfrm>
            <a:off x="656172" y="4066456"/>
            <a:ext cx="1697532" cy="2560684"/>
          </a:xfrm>
          <a:prstGeom prst="rect">
            <a:avLst/>
          </a:prstGeom>
          <a:ln w="12700">
            <a:miter lim="400000"/>
          </a:ln>
          <a:effectLst>
            <a:outerShdw sx="100000" sy="100000" kx="0" ky="0" algn="b" rotWithShape="0" blurRad="50800" dist="76200" dir="2700000">
              <a:srgbClr val="000000">
                <a:alpha val="40000"/>
              </a:srgbClr>
            </a:outerShdw>
          </a:effectLst>
        </p:spPr>
      </p:pic>
      <p:pic>
        <p:nvPicPr>
          <p:cNvPr id="436" name="image66.tif" descr="image66.tif"/>
          <p:cNvPicPr>
            <a:picLocks noChangeAspect="1"/>
          </p:cNvPicPr>
          <p:nvPr/>
        </p:nvPicPr>
        <p:blipFill>
          <a:blip r:embed="rId4">
            <a:extLst/>
          </a:blip>
          <a:stretch>
            <a:fillRect/>
          </a:stretch>
        </p:blipFill>
        <p:spPr>
          <a:xfrm>
            <a:off x="8488360" y="2246463"/>
            <a:ext cx="3346452" cy="1644652"/>
          </a:xfrm>
          <a:prstGeom prst="rect">
            <a:avLst/>
          </a:prstGeom>
          <a:ln w="12700">
            <a:miter lim="400000"/>
          </a:ln>
          <a:effectLst>
            <a:outerShdw sx="100000" sy="100000" kx="0" ky="0" algn="b" rotWithShape="0" blurRad="76200" dist="76200" dir="2700000">
              <a:srgbClr val="000000">
                <a:alpha val="70000"/>
              </a:srgbClr>
            </a:outerShdw>
          </a:effectLst>
        </p:spPr>
      </p:pic>
      <p:sp>
        <p:nvSpPr>
          <p:cNvPr id="437" name="Shape 489"/>
          <p:cNvSpPr txBox="1"/>
          <p:nvPr/>
        </p:nvSpPr>
        <p:spPr>
          <a:xfrm>
            <a:off x="2565179" y="4055585"/>
            <a:ext cx="9001760" cy="288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i="1">
                <a:solidFill>
                  <a:srgbClr val="FFFFFF"/>
                </a:solidFill>
                <a:effectLst>
                  <a:outerShdw sx="100000" sy="100000" kx="0" ky="0" algn="b" rotWithShape="0" blurRad="50800" dist="76200" dir="2700000">
                    <a:srgbClr val="000000">
                      <a:alpha val="40000"/>
                    </a:srgbClr>
                  </a:outerShdw>
                </a:effectLst>
                <a:latin typeface="+mj-lt"/>
                <a:ea typeface="+mj-ea"/>
                <a:cs typeface="+mj-cs"/>
                <a:sym typeface="Helvetica"/>
              </a:defRPr>
            </a:pPr>
            <a:r>
              <a:t>A partial list of the 134 conditions: </a:t>
            </a:r>
            <a:r>
              <a:rPr>
                <a:solidFill>
                  <a:srgbClr val="FFFF00"/>
                </a:solidFill>
              </a:rPr>
              <a:t>Encephalitis, Encephalopathy, Infantile Spasms, Afebrile Seizures, Seizures, Cerebellar Antaxia, Anataxia, Autism, Acute Disseminated Encephalomyelitis, Transverse Myelitis, Optic Neuritis, Neuromyelitis Optica, Multiple Sclerosis, Guillain-Barre Syndrome, Chronic Inflammatory Demyelinating Polyneuropathy, Brachial Neuritis, Amyotrophic Lateral Sclerosis, Small Fiber Neuropathy, Chronic Urticaria, Erythema Nodosum, Systemic Lupus Erythematosus, Polyarteritis Nodosa, Psoriatic Arthritis, Reactive Arthritis, Rheumatoid Arthritis, Juvenile Idiopathic Arthritis, Arthralgia, Autoimmune Hepatitis, Stroke, Chronic Headache, Fibromyalgia, Sudden Infant Death Syndrome, Hearing Loss, Thrombocytopenia, Immune Thrombocytopenic Purpura</a:t>
            </a:r>
          </a:p>
        </p:txBody>
      </p:sp>
      <p:sp>
        <p:nvSpPr>
          <p:cNvPr id="438" name="Shape 490"/>
          <p:cNvSpPr/>
          <p:nvPr/>
        </p:nvSpPr>
        <p:spPr>
          <a:xfrm flipV="1">
            <a:off x="7868600" y="3583847"/>
            <a:ext cx="1488761" cy="271575"/>
          </a:xfrm>
          <a:prstGeom prst="line">
            <a:avLst/>
          </a:prstGeom>
          <a:ln w="101600">
            <a:solidFill>
              <a:srgbClr val="FFFF00"/>
            </a:solidFill>
            <a:miter/>
            <a:tailEnd type="triangle"/>
          </a:ln>
          <a:effectLst>
            <a:outerShdw sx="100000" sy="100000" kx="0" ky="0" algn="b" rotWithShape="0" blurRad="50800" dist="76200" dir="2700000">
              <a:srgbClr val="000000">
                <a:alpha val="40000"/>
              </a:srgbClr>
            </a:outerShdw>
          </a:effectLst>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37"/>
                                        </p:tgtEl>
                                        <p:attrNameLst>
                                          <p:attrName>style.visibility</p:attrName>
                                        </p:attrNameLst>
                                      </p:cBhvr>
                                      <p:to>
                                        <p:strVal val="visible"/>
                                      </p:to>
                                    </p:set>
                                    <p:animEffect filter="dissolve" transition="in">
                                      <p:cBhvr>
                                        <p:cTn id="7" dur="500"/>
                                        <p:tgtEl>
                                          <p:spTgt spid="437"/>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438"/>
                                        </p:tgtEl>
                                        <p:attrNameLst>
                                          <p:attrName>style.visibility</p:attrName>
                                        </p:attrNameLst>
                                      </p:cBhvr>
                                      <p:to>
                                        <p:strVal val="visible"/>
                                      </p:to>
                                    </p:set>
                                    <p:animEffect filter="dissolve" transition="in">
                                      <p:cBhvr>
                                        <p:cTn id="11" dur="500"/>
                                        <p:tgtEl>
                                          <p:spTgt spid="438"/>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436"/>
                                        </p:tgtEl>
                                        <p:attrNameLst>
                                          <p:attrName>style.visibility</p:attrName>
                                        </p:attrNameLst>
                                      </p:cBhvr>
                                      <p:to>
                                        <p:strVal val="visible"/>
                                      </p:to>
                                    </p:set>
                                    <p:animEffect filter="dissolve" transition="in">
                                      <p:cBhvr>
                                        <p:cTn id="15" dur="5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3"/>
      <p:bldP build="whole" bldLvl="1" animBg="1" rev="0" advAuto="0" spid="438" grpId="2"/>
      <p:bldP build="whole" bldLvl="1" animBg="1" rev="0" advAuto="0" spid="437"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0"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2" name="media3.mp4" descr="media3.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175" y="3175"/>
            <a:ext cx="12192000" cy="6858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0396003" fill="hold"/>
                                        <p:tgtEl>
                                          <p:spTgt spid="44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4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44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31"/>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5" name="Shape 432"/>
          <p:cNvSpPr txBox="1"/>
          <p:nvPr/>
        </p:nvSpPr>
        <p:spPr>
          <a:xfrm>
            <a:off x="901565" y="746880"/>
            <a:ext cx="10060145" cy="49704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3200">
                <a:solidFill>
                  <a:srgbClr val="FFFFFF"/>
                </a:solidFill>
                <a:effectLst>
                  <a:outerShdw sx="100000" sy="100000" kx="0" ky="0" algn="b" rotWithShape="0" blurRad="76200" dist="76200" dir="2700000">
                    <a:srgbClr val="000000">
                      <a:alpha val="70000"/>
                    </a:srgbClr>
                  </a:outerShdw>
                </a:effectLst>
              </a:defRPr>
            </a:pPr>
            <a:r>
              <a:t> 1986 Act: Vaccine Adverse Events Reporting System</a:t>
            </a:r>
            <a:r>
              <a:rPr>
                <a:solidFill>
                  <a:srgbClr val="00FDFF"/>
                </a:solidFill>
              </a:rPr>
              <a:t> (VAERS)</a:t>
            </a:r>
          </a:p>
        </p:txBody>
      </p:sp>
      <p:sp>
        <p:nvSpPr>
          <p:cNvPr id="446" name="Shape 433"/>
          <p:cNvSpPr txBox="1"/>
          <p:nvPr/>
        </p:nvSpPr>
        <p:spPr>
          <a:xfrm>
            <a:off x="1618441" y="1675389"/>
            <a:ext cx="9938561" cy="52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In 2016, VAERS received 59,117 reports including:</a:t>
            </a:r>
          </a:p>
        </p:txBody>
      </p:sp>
      <p:sp>
        <p:nvSpPr>
          <p:cNvPr id="447" name="Shape 434"/>
          <p:cNvSpPr txBox="1"/>
          <p:nvPr/>
        </p:nvSpPr>
        <p:spPr>
          <a:xfrm>
            <a:off x="576388" y="4110393"/>
            <a:ext cx="10988335" cy="188099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“fewer than 1% of adverse events are reported”</a:t>
            </a:r>
          </a:p>
          <a:p>
            <a:pPr algn="ctr">
              <a:defRPr sz="1400">
                <a:solidFill>
                  <a:srgbClr val="00FDFF"/>
                </a:solidFill>
                <a:effectLst>
                  <a:outerShdw sx="100000" sy="100000" kx="0" ky="0" algn="b" rotWithShape="0" blurRad="76200" dist="76200" dir="2700000">
                    <a:srgbClr val="000000">
                      <a:alpha val="70000"/>
                    </a:srgbClr>
                  </a:outerShdw>
                </a:effectLst>
              </a:defRPr>
            </a:pPr>
            <a:r>
              <a:t>(Source:  Report Funded by HHS)</a:t>
            </a:r>
          </a:p>
          <a:p>
            <a:pPr algn="ctr">
              <a:defRPr sz="1400">
                <a:solidFill>
                  <a:srgbClr val="BFBFBF"/>
                </a:solidFill>
                <a:effectLst>
                  <a:outerShdw sx="100000" sy="100000" kx="0" ky="0" algn="b" rotWithShape="0" blurRad="76200" dist="76200" dir="2700000">
                    <a:srgbClr val="000000">
                      <a:alpha val="70000"/>
                    </a:srgbClr>
                  </a:outerShdw>
                </a:effectLst>
              </a:defRPr>
            </a:pPr>
          </a:p>
          <a:p>
            <a:pPr algn="ctr">
              <a:defRPr sz="2000">
                <a:solidFill>
                  <a:srgbClr val="FFFFFF"/>
                </a:solidFill>
                <a:effectLst>
                  <a:outerShdw sx="100000" sy="100000" kx="0" ky="0" algn="b" rotWithShape="0" blurRad="76200" dist="76200" dir="2700000">
                    <a:srgbClr val="000000">
                      <a:alpha val="70000"/>
                    </a:srgbClr>
                  </a:outerShdw>
                </a:effectLst>
              </a:defRPr>
            </a:pPr>
            <a:r>
              <a:t>“Former FDA Commissioner David A. Kessler has estimated that VAERS reports currently represent only a fraction of the serious adverse events.” </a:t>
            </a:r>
          </a:p>
          <a:p>
            <a:pPr algn="ctr">
              <a:defRPr sz="1400">
                <a:solidFill>
                  <a:srgbClr val="00FDFF"/>
                </a:solidFill>
                <a:effectLst>
                  <a:outerShdw sx="100000" sy="100000" kx="0" ky="0" algn="b" rotWithShape="0" blurRad="76200" dist="76200" dir="2700000">
                    <a:srgbClr val="000000">
                      <a:alpha val="70000"/>
                    </a:srgbClr>
                  </a:outerShdw>
                </a:effectLst>
              </a:defRPr>
            </a:pPr>
            <a:r>
              <a:t>(Source: U.S. Congressional Report)</a:t>
            </a:r>
          </a:p>
        </p:txBody>
      </p:sp>
      <p:sp>
        <p:nvSpPr>
          <p:cNvPr id="448" name="Shape 435"/>
          <p:cNvSpPr txBox="1"/>
          <p:nvPr/>
        </p:nvSpPr>
        <p:spPr>
          <a:xfrm>
            <a:off x="4433739" y="2188205"/>
            <a:ext cx="6096002" cy="12545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sz="2000">
                <a:solidFill>
                  <a:srgbClr val="FFFFFF"/>
                </a:solidFill>
                <a:effectLst>
                  <a:outerShdw sx="100000" sy="100000" kx="0" ky="0" algn="b" rotWithShape="0" blurRad="76200" dist="76200" dir="2700000">
                    <a:srgbClr val="000000">
                      <a:alpha val="70000"/>
                    </a:srgbClr>
                  </a:outerShdw>
                </a:effectLst>
              </a:defRPr>
            </a:pPr>
            <a:r>
              <a:t>432 </a:t>
            </a:r>
            <a:r>
              <a:rPr>
                <a:solidFill>
                  <a:srgbClr val="FFFB00"/>
                </a:solidFill>
              </a:rPr>
              <a:t>deaths,</a:t>
            </a:r>
            <a:r>
              <a:t> </a:t>
            </a:r>
          </a:p>
          <a:p>
            <a:pPr lvl="1" indent="457200">
              <a:defRPr sz="2000">
                <a:solidFill>
                  <a:srgbClr val="FFFFFF"/>
                </a:solidFill>
                <a:effectLst>
                  <a:outerShdw sx="100000" sy="100000" kx="0" ky="0" algn="b" rotWithShape="0" blurRad="76200" dist="76200" dir="2700000">
                    <a:srgbClr val="000000">
                      <a:alpha val="70000"/>
                    </a:srgbClr>
                  </a:outerShdw>
                </a:effectLst>
              </a:defRPr>
            </a:pPr>
            <a:r>
              <a:t>1,091 </a:t>
            </a:r>
            <a:r>
              <a:rPr>
                <a:solidFill>
                  <a:srgbClr val="FFFB00"/>
                </a:solidFill>
              </a:rPr>
              <a:t>permanent disabilities, </a:t>
            </a:r>
          </a:p>
          <a:p>
            <a:pPr lvl="1" indent="457200">
              <a:defRPr sz="2000">
                <a:solidFill>
                  <a:srgbClr val="FFFFFF"/>
                </a:solidFill>
                <a:effectLst>
                  <a:outerShdw sx="100000" sy="100000" kx="0" ky="0" algn="b" rotWithShape="0" blurRad="76200" dist="76200" dir="2700000">
                    <a:srgbClr val="000000">
                      <a:alpha val="70000"/>
                    </a:srgbClr>
                  </a:outerShdw>
                </a:effectLst>
              </a:defRPr>
            </a:pPr>
            <a:r>
              <a:t>4,132 </a:t>
            </a:r>
            <a:r>
              <a:rPr>
                <a:solidFill>
                  <a:srgbClr val="FFFB00"/>
                </a:solidFill>
              </a:rPr>
              <a:t>hospitalizations, and </a:t>
            </a:r>
          </a:p>
          <a:p>
            <a:pPr lvl="1" indent="457200">
              <a:defRPr sz="2000">
                <a:solidFill>
                  <a:srgbClr val="FFFFFF"/>
                </a:solidFill>
                <a:effectLst>
                  <a:outerShdw sx="100000" sy="100000" kx="0" ky="0" algn="b" rotWithShape="0" blurRad="76200" dist="76200" dir="2700000">
                    <a:srgbClr val="000000">
                      <a:alpha val="70000"/>
                    </a:srgbClr>
                  </a:outerShdw>
                </a:effectLst>
              </a:defRPr>
            </a:pPr>
            <a:r>
              <a:t>10,284 </a:t>
            </a:r>
            <a:r>
              <a:rPr>
                <a:solidFill>
                  <a:srgbClr val="FFFB00"/>
                </a:solidFill>
              </a:rPr>
              <a:t>emergency room visits.</a:t>
            </a:r>
          </a:p>
        </p:txBody>
      </p:sp>
      <p:grpSp>
        <p:nvGrpSpPr>
          <p:cNvPr id="451" name="Group 438"/>
          <p:cNvGrpSpPr/>
          <p:nvPr/>
        </p:nvGrpSpPr>
        <p:grpSpPr>
          <a:xfrm>
            <a:off x="2490230" y="1283104"/>
            <a:ext cx="5021970" cy="2227376"/>
            <a:chOff x="0" y="0"/>
            <a:chExt cx="5021969" cy="2227374"/>
          </a:xfrm>
        </p:grpSpPr>
        <p:sp>
          <p:nvSpPr>
            <p:cNvPr id="449" name="Shape 436"/>
            <p:cNvSpPr txBox="1"/>
            <p:nvPr/>
          </p:nvSpPr>
          <p:spPr>
            <a:xfrm>
              <a:off x="0" y="916736"/>
              <a:ext cx="2432826" cy="1310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lvl="1" indent="457200" algn="r">
                <a:defRPr b="1" sz="2000">
                  <a:solidFill>
                    <a:srgbClr val="FFFF00"/>
                  </a:solidFill>
                  <a:effectLst>
                    <a:outerShdw sx="100000" sy="100000" kx="0" ky="0" algn="b" rotWithShape="0" blurRad="76200" dist="76200" dir="2700000">
                      <a:srgbClr val="000000">
                        <a:alpha val="70000"/>
                      </a:srgbClr>
                    </a:outerShdw>
                  </a:effectLst>
                  <a:latin typeface="+mj-lt"/>
                  <a:ea typeface="+mj-ea"/>
                  <a:cs typeface="+mj-cs"/>
                  <a:sym typeface="Helvetica"/>
                </a:defRPr>
              </a:pPr>
              <a:r>
                <a:t>43,200</a:t>
              </a:r>
              <a:endParaRPr>
                <a:solidFill>
                  <a:srgbClr val="FFFFFF"/>
                </a:solidFill>
              </a:endParaRPr>
            </a:p>
            <a:p>
              <a:pPr lvl="1" indent="457200" algn="r">
                <a:defRPr b="1" sz="2000">
                  <a:solidFill>
                    <a:srgbClr val="FFFF00"/>
                  </a:solidFill>
                  <a:effectLst>
                    <a:outerShdw sx="100000" sy="100000" kx="0" ky="0" algn="b" rotWithShape="0" blurRad="76200" dist="76200" dir="2700000">
                      <a:srgbClr val="000000">
                        <a:alpha val="70000"/>
                      </a:srgbClr>
                    </a:outerShdw>
                  </a:effectLst>
                  <a:latin typeface="+mj-lt"/>
                  <a:ea typeface="+mj-ea"/>
                  <a:cs typeface="+mj-cs"/>
                  <a:sym typeface="Helvetica"/>
                </a:defRPr>
              </a:pPr>
              <a:r>
                <a:t>109,100</a:t>
              </a:r>
              <a:endParaRPr>
                <a:solidFill>
                  <a:srgbClr val="FFFFFF"/>
                </a:solidFill>
              </a:endParaRPr>
            </a:p>
            <a:p>
              <a:pPr lvl="1" indent="457200" algn="r">
                <a:defRPr b="1" sz="2000">
                  <a:solidFill>
                    <a:srgbClr val="FFFF00"/>
                  </a:solidFill>
                  <a:effectLst>
                    <a:outerShdw sx="100000" sy="100000" kx="0" ky="0" algn="b" rotWithShape="0" blurRad="76200" dist="76200" dir="2700000">
                      <a:srgbClr val="000000">
                        <a:alpha val="70000"/>
                      </a:srgbClr>
                    </a:outerShdw>
                  </a:effectLst>
                  <a:latin typeface="+mj-lt"/>
                  <a:ea typeface="+mj-ea"/>
                  <a:cs typeface="+mj-cs"/>
                  <a:sym typeface="Helvetica"/>
                </a:defRPr>
              </a:pPr>
              <a:r>
                <a:t>413,200</a:t>
              </a:r>
              <a:endParaRPr>
                <a:solidFill>
                  <a:srgbClr val="FFFFFF"/>
                </a:solidFill>
              </a:endParaRPr>
            </a:p>
            <a:p>
              <a:pPr lvl="1" indent="457200" algn="r">
                <a:defRPr b="1" sz="2000">
                  <a:solidFill>
                    <a:srgbClr val="FFFF00"/>
                  </a:solidFill>
                  <a:effectLst>
                    <a:outerShdw sx="100000" sy="100000" kx="0" ky="0" algn="b" rotWithShape="0" blurRad="76200" dist="76200" dir="2700000">
                      <a:srgbClr val="000000">
                        <a:alpha val="70000"/>
                      </a:srgbClr>
                    </a:outerShdw>
                  </a:effectLst>
                  <a:latin typeface="+mj-lt"/>
                  <a:ea typeface="+mj-ea"/>
                  <a:cs typeface="+mj-cs"/>
                  <a:sym typeface="Helvetica"/>
                </a:defRPr>
              </a:pPr>
              <a:r>
                <a:t>1,028,400</a:t>
              </a:r>
              <a:r>
                <a:rPr>
                  <a:solidFill>
                    <a:srgbClr val="FFFFFF"/>
                  </a:solidFill>
                </a:rPr>
                <a:t> </a:t>
              </a:r>
            </a:p>
          </p:txBody>
        </p:sp>
        <p:sp>
          <p:nvSpPr>
            <p:cNvPr id="450" name="Shape 437"/>
            <p:cNvSpPr txBox="1"/>
            <p:nvPr/>
          </p:nvSpPr>
          <p:spPr>
            <a:xfrm>
              <a:off x="3042680" y="-1"/>
              <a:ext cx="1979290" cy="523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2800">
                  <a:solidFill>
                    <a:srgbClr val="FFFF00"/>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5,911,700</a:t>
              </a:r>
            </a:p>
          </p:txBody>
        </p:sp>
      </p:grpSp>
      <p:grpSp>
        <p:nvGrpSpPr>
          <p:cNvPr id="457" name="Group 444"/>
          <p:cNvGrpSpPr/>
          <p:nvPr/>
        </p:nvGrpSpPr>
        <p:grpSpPr>
          <a:xfrm>
            <a:off x="4923054" y="1685957"/>
            <a:ext cx="1844199" cy="1752752"/>
            <a:chOff x="0" y="0"/>
            <a:chExt cx="1844197" cy="1752751"/>
          </a:xfrm>
        </p:grpSpPr>
        <p:pic>
          <p:nvPicPr>
            <p:cNvPr id="452" name="image51.tif" descr="image51.tif"/>
            <p:cNvPicPr>
              <a:picLocks noChangeAspect="1"/>
            </p:cNvPicPr>
            <p:nvPr/>
          </p:nvPicPr>
          <p:blipFill>
            <a:blip r:embed="rId2">
              <a:extLst/>
            </a:blip>
            <a:stretch>
              <a:fillRect/>
            </a:stretch>
          </p:blipFill>
          <p:spPr>
            <a:xfrm>
              <a:off x="1008578" y="0"/>
              <a:ext cx="835620" cy="387025"/>
            </a:xfrm>
            <a:prstGeom prst="rect">
              <a:avLst/>
            </a:prstGeom>
            <a:ln w="12700" cap="flat">
              <a:noFill/>
              <a:miter lim="400000"/>
            </a:ln>
            <a:effectLst/>
          </p:spPr>
        </p:pic>
        <p:pic>
          <p:nvPicPr>
            <p:cNvPr id="453" name="image51.tif" descr="image51.tif"/>
            <p:cNvPicPr>
              <a:picLocks noChangeAspect="1"/>
            </p:cNvPicPr>
            <p:nvPr/>
          </p:nvPicPr>
          <p:blipFill>
            <a:blip r:embed="rId2">
              <a:extLst/>
            </a:blip>
            <a:stretch>
              <a:fillRect/>
            </a:stretch>
          </p:blipFill>
          <p:spPr>
            <a:xfrm>
              <a:off x="0" y="584988"/>
              <a:ext cx="485589" cy="224906"/>
            </a:xfrm>
            <a:prstGeom prst="rect">
              <a:avLst/>
            </a:prstGeom>
            <a:ln w="12700" cap="flat">
              <a:noFill/>
              <a:miter lim="400000"/>
            </a:ln>
            <a:effectLst/>
          </p:spPr>
        </p:pic>
        <p:pic>
          <p:nvPicPr>
            <p:cNvPr id="454" name="image51.tif" descr="image51.tif"/>
            <p:cNvPicPr>
              <a:picLocks noChangeAspect="1"/>
            </p:cNvPicPr>
            <p:nvPr/>
          </p:nvPicPr>
          <p:blipFill>
            <a:blip r:embed="rId2">
              <a:extLst/>
            </a:blip>
            <a:stretch>
              <a:fillRect/>
            </a:stretch>
          </p:blipFill>
          <p:spPr>
            <a:xfrm>
              <a:off x="0" y="902585"/>
              <a:ext cx="609857" cy="239499"/>
            </a:xfrm>
            <a:prstGeom prst="rect">
              <a:avLst/>
            </a:prstGeom>
            <a:ln w="12700" cap="flat">
              <a:noFill/>
              <a:miter lim="400000"/>
            </a:ln>
            <a:effectLst/>
          </p:spPr>
        </p:pic>
        <p:pic>
          <p:nvPicPr>
            <p:cNvPr id="455" name="image51.tif" descr="image51.tif"/>
            <p:cNvPicPr>
              <a:picLocks noChangeAspect="1"/>
            </p:cNvPicPr>
            <p:nvPr/>
          </p:nvPicPr>
          <p:blipFill>
            <a:blip r:embed="rId2">
              <a:extLst/>
            </a:blip>
            <a:stretch>
              <a:fillRect/>
            </a:stretch>
          </p:blipFill>
          <p:spPr>
            <a:xfrm>
              <a:off x="65988" y="1221984"/>
              <a:ext cx="609857" cy="239498"/>
            </a:xfrm>
            <a:prstGeom prst="rect">
              <a:avLst/>
            </a:prstGeom>
            <a:ln w="12700" cap="flat">
              <a:noFill/>
              <a:miter lim="400000"/>
            </a:ln>
            <a:effectLst/>
          </p:spPr>
        </p:pic>
        <p:pic>
          <p:nvPicPr>
            <p:cNvPr id="456" name="image51.tif" descr="image51.tif"/>
            <p:cNvPicPr>
              <a:picLocks noChangeAspect="1"/>
            </p:cNvPicPr>
            <p:nvPr/>
          </p:nvPicPr>
          <p:blipFill>
            <a:blip r:embed="rId2">
              <a:extLst/>
            </a:blip>
            <a:stretch>
              <a:fillRect/>
            </a:stretch>
          </p:blipFill>
          <p:spPr>
            <a:xfrm>
              <a:off x="180660" y="1513253"/>
              <a:ext cx="609857" cy="23949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48">
                                            <p:bg/>
                                          </p:spTgt>
                                        </p:tgtEl>
                                        <p:attrNameLst>
                                          <p:attrName>style.visibility</p:attrName>
                                        </p:attrNameLst>
                                      </p:cBhvr>
                                      <p:to>
                                        <p:strVal val="visible"/>
                                      </p:to>
                                    </p:set>
                                    <p:animEffect filter="dissolve" transition="in">
                                      <p:cBhvr>
                                        <p:cTn id="7" dur="500"/>
                                        <p:tgtEl>
                                          <p:spTgt spid="448">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48">
                                            <p:txEl>
                                              <p:pRg st="0" end="0"/>
                                            </p:txEl>
                                          </p:spTgt>
                                        </p:tgtEl>
                                        <p:attrNameLst>
                                          <p:attrName>style.visibility</p:attrName>
                                        </p:attrNameLst>
                                      </p:cBhvr>
                                      <p:to>
                                        <p:strVal val="visible"/>
                                      </p:to>
                                    </p:set>
                                    <p:animEffect filter="dissolve" transition="in">
                                      <p:cBhvr>
                                        <p:cTn id="10" dur="500"/>
                                        <p:tgtEl>
                                          <p:spTgt spid="448">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448">
                                            <p:txEl>
                                              <p:pRg st="1" end="1"/>
                                            </p:txEl>
                                          </p:spTgt>
                                        </p:tgtEl>
                                        <p:attrNameLst>
                                          <p:attrName>style.visibility</p:attrName>
                                        </p:attrNameLst>
                                      </p:cBhvr>
                                      <p:to>
                                        <p:strVal val="visible"/>
                                      </p:to>
                                    </p:set>
                                    <p:animEffect filter="dissolve" transition="in">
                                      <p:cBhvr>
                                        <p:cTn id="14" dur="500"/>
                                        <p:tgtEl>
                                          <p:spTgt spid="448">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448">
                                            <p:txEl>
                                              <p:pRg st="2" end="2"/>
                                            </p:txEl>
                                          </p:spTgt>
                                        </p:tgtEl>
                                        <p:attrNameLst>
                                          <p:attrName>style.visibility</p:attrName>
                                        </p:attrNameLst>
                                      </p:cBhvr>
                                      <p:to>
                                        <p:strVal val="visible"/>
                                      </p:to>
                                    </p:set>
                                    <p:animEffect filter="dissolve" transition="in">
                                      <p:cBhvr>
                                        <p:cTn id="18" dur="500"/>
                                        <p:tgtEl>
                                          <p:spTgt spid="448">
                                            <p:txEl>
                                              <p:pRg st="2" end="2"/>
                                            </p:txEl>
                                          </p:spTgt>
                                        </p:tgtEl>
                                      </p:cBhvr>
                                    </p:animEffect>
                                  </p:childTnLst>
                                </p:cTn>
                              </p:par>
                            </p:childTnLst>
                          </p:cTn>
                        </p:par>
                        <p:par>
                          <p:cTn id="19" fill="hold">
                            <p:stCondLst>
                              <p:cond delay="1500"/>
                            </p:stCondLst>
                            <p:childTnLst>
                              <p:par>
                                <p:cTn id="20" presetClass="entr" nodeType="afterEffect" presetID="9" grpId="1" fill="hold">
                                  <p:stCondLst>
                                    <p:cond delay="0"/>
                                  </p:stCondLst>
                                  <p:iterate type="el" backwards="0">
                                    <p:tmAbs val="0"/>
                                  </p:iterate>
                                  <p:childTnLst>
                                    <p:set>
                                      <p:cBhvr>
                                        <p:cTn id="21" fill="hold"/>
                                        <p:tgtEl>
                                          <p:spTgt spid="448">
                                            <p:txEl>
                                              <p:pRg st="3" end="3"/>
                                            </p:txEl>
                                          </p:spTgt>
                                        </p:tgtEl>
                                        <p:attrNameLst>
                                          <p:attrName>style.visibility</p:attrName>
                                        </p:attrNameLst>
                                      </p:cBhvr>
                                      <p:to>
                                        <p:strVal val="visible"/>
                                      </p:to>
                                    </p:set>
                                    <p:animEffect filter="dissolve" transition="in">
                                      <p:cBhvr>
                                        <p:cTn id="22" dur="500"/>
                                        <p:tgtEl>
                                          <p:spTgt spid="44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2" fill="hold">
                                  <p:stCondLst>
                                    <p:cond delay="0"/>
                                  </p:stCondLst>
                                  <p:iterate type="el" backwards="0">
                                    <p:tmAbs val="0"/>
                                  </p:iterate>
                                  <p:childTnLst>
                                    <p:set>
                                      <p:cBhvr>
                                        <p:cTn id="26" fill="hold"/>
                                        <p:tgtEl>
                                          <p:spTgt spid="447">
                                            <p:bg/>
                                          </p:spTgt>
                                        </p:tgtEl>
                                        <p:attrNameLst>
                                          <p:attrName>style.visibility</p:attrName>
                                        </p:attrNameLst>
                                      </p:cBhvr>
                                      <p:to>
                                        <p:strVal val="visible"/>
                                      </p:to>
                                    </p:set>
                                    <p:animEffect filter="dissolve" transition="in">
                                      <p:cBhvr>
                                        <p:cTn id="27" dur="500"/>
                                        <p:tgtEl>
                                          <p:spTgt spid="447">
                                            <p:bg/>
                                          </p:spTgt>
                                        </p:tgtEl>
                                      </p:cBhvr>
                                    </p:animEffect>
                                  </p:childTnLst>
                                </p:cTn>
                              </p:par>
                              <p:par>
                                <p:cTn id="28" presetClass="entr" nodeType="withEffect" presetSubtype="0" presetID="9" grpId="2" fill="hold">
                                  <p:stCondLst>
                                    <p:cond delay="0"/>
                                  </p:stCondLst>
                                  <p:iterate type="el" backwards="0">
                                    <p:tmAbs val="0"/>
                                  </p:iterate>
                                  <p:childTnLst>
                                    <p:set>
                                      <p:cBhvr>
                                        <p:cTn id="29" fill="hold"/>
                                        <p:tgtEl>
                                          <p:spTgt spid="447">
                                            <p:txEl>
                                              <p:pRg st="0" end="0"/>
                                            </p:txEl>
                                          </p:spTgt>
                                        </p:tgtEl>
                                        <p:attrNameLst>
                                          <p:attrName>style.visibility</p:attrName>
                                        </p:attrNameLst>
                                      </p:cBhvr>
                                      <p:to>
                                        <p:strVal val="visible"/>
                                      </p:to>
                                    </p:set>
                                    <p:animEffect filter="dissolve" transition="in">
                                      <p:cBhvr>
                                        <p:cTn id="30" dur="500"/>
                                        <p:tgtEl>
                                          <p:spTgt spid="447">
                                            <p:txEl>
                                              <p:pRg st="0" end="0"/>
                                            </p:txEl>
                                          </p:spTgt>
                                        </p:tgtEl>
                                      </p:cBhvr>
                                    </p:animEffect>
                                  </p:childTnLst>
                                </p:cTn>
                              </p:par>
                            </p:childTnLst>
                          </p:cTn>
                        </p:par>
                        <p:par>
                          <p:cTn id="31" fill="hold">
                            <p:stCondLst>
                              <p:cond delay="500"/>
                            </p:stCondLst>
                            <p:childTnLst>
                              <p:par>
                                <p:cTn id="32" presetClass="entr" nodeType="afterEffect" presetID="9" grpId="2" fill="hold">
                                  <p:stCondLst>
                                    <p:cond delay="0"/>
                                  </p:stCondLst>
                                  <p:iterate type="el" backwards="0">
                                    <p:tmAbs val="0"/>
                                  </p:iterate>
                                  <p:childTnLst>
                                    <p:set>
                                      <p:cBhvr>
                                        <p:cTn id="33" fill="hold"/>
                                        <p:tgtEl>
                                          <p:spTgt spid="447">
                                            <p:txEl>
                                              <p:pRg st="1" end="1"/>
                                            </p:txEl>
                                          </p:spTgt>
                                        </p:tgtEl>
                                        <p:attrNameLst>
                                          <p:attrName>style.visibility</p:attrName>
                                        </p:attrNameLst>
                                      </p:cBhvr>
                                      <p:to>
                                        <p:strVal val="visible"/>
                                      </p:to>
                                    </p:set>
                                    <p:animEffect filter="dissolve" transition="in">
                                      <p:cBhvr>
                                        <p:cTn id="34" dur="500"/>
                                        <p:tgtEl>
                                          <p:spTgt spid="447">
                                            <p:txEl>
                                              <p:pRg st="1" end="1"/>
                                            </p:txEl>
                                          </p:spTgt>
                                        </p:tgtEl>
                                      </p:cBhvr>
                                    </p:animEffect>
                                  </p:childTnLst>
                                </p:cTn>
                              </p:par>
                            </p:childTnLst>
                          </p:cTn>
                        </p:par>
                        <p:par>
                          <p:cTn id="35" fill="hold">
                            <p:stCondLst>
                              <p:cond delay="1000"/>
                            </p:stCondLst>
                            <p:childTnLst>
                              <p:par>
                                <p:cTn id="36" presetClass="entr" nodeType="afterEffect" presetID="9" grpId="2" fill="hold">
                                  <p:stCondLst>
                                    <p:cond delay="0"/>
                                  </p:stCondLst>
                                  <p:iterate type="el" backwards="0">
                                    <p:tmAbs val="0"/>
                                  </p:iterate>
                                  <p:childTnLst>
                                    <p:set>
                                      <p:cBhvr>
                                        <p:cTn id="37" fill="hold"/>
                                        <p:tgtEl>
                                          <p:spTgt spid="447">
                                            <p:txEl>
                                              <p:pRg st="2" end="2"/>
                                            </p:txEl>
                                          </p:spTgt>
                                        </p:tgtEl>
                                        <p:attrNameLst>
                                          <p:attrName>style.visibility</p:attrName>
                                        </p:attrNameLst>
                                      </p:cBhvr>
                                      <p:to>
                                        <p:strVal val="visible"/>
                                      </p:to>
                                    </p:set>
                                    <p:animEffect filter="dissolve" transition="in">
                                      <p:cBhvr>
                                        <p:cTn id="38" dur="500"/>
                                        <p:tgtEl>
                                          <p:spTgt spid="447">
                                            <p:txEl>
                                              <p:pRg st="2" end="2"/>
                                            </p:txEl>
                                          </p:spTgt>
                                        </p:tgtEl>
                                      </p:cBhvr>
                                    </p:animEffect>
                                  </p:childTnLst>
                                </p:cTn>
                              </p:par>
                            </p:childTnLst>
                          </p:cTn>
                        </p:par>
                        <p:par>
                          <p:cTn id="39" fill="hold">
                            <p:stCondLst>
                              <p:cond delay="1500"/>
                            </p:stCondLst>
                            <p:childTnLst>
                              <p:par>
                                <p:cTn id="40" presetClass="entr" nodeType="afterEffect" presetID="9" grpId="2" fill="hold">
                                  <p:stCondLst>
                                    <p:cond delay="0"/>
                                  </p:stCondLst>
                                  <p:iterate type="el" backwards="0">
                                    <p:tmAbs val="0"/>
                                  </p:iterate>
                                  <p:childTnLst>
                                    <p:set>
                                      <p:cBhvr>
                                        <p:cTn id="41" fill="hold"/>
                                        <p:tgtEl>
                                          <p:spTgt spid="447">
                                            <p:txEl>
                                              <p:pRg st="3" end="3"/>
                                            </p:txEl>
                                          </p:spTgt>
                                        </p:tgtEl>
                                        <p:attrNameLst>
                                          <p:attrName>style.visibility</p:attrName>
                                        </p:attrNameLst>
                                      </p:cBhvr>
                                      <p:to>
                                        <p:strVal val="visible"/>
                                      </p:to>
                                    </p:set>
                                    <p:animEffect filter="dissolve" transition="in">
                                      <p:cBhvr>
                                        <p:cTn id="42" dur="500"/>
                                        <p:tgtEl>
                                          <p:spTgt spid="44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9" grpId="2" fill="hold">
                                  <p:stCondLst>
                                    <p:cond delay="0"/>
                                  </p:stCondLst>
                                  <p:iterate type="el" backwards="0">
                                    <p:tmAbs val="0"/>
                                  </p:iterate>
                                  <p:childTnLst>
                                    <p:set>
                                      <p:cBhvr>
                                        <p:cTn id="46" fill="hold"/>
                                        <p:tgtEl>
                                          <p:spTgt spid="447">
                                            <p:txEl>
                                              <p:pRg st="4" end="4"/>
                                            </p:txEl>
                                          </p:spTgt>
                                        </p:tgtEl>
                                        <p:attrNameLst>
                                          <p:attrName>style.visibility</p:attrName>
                                        </p:attrNameLst>
                                      </p:cBhvr>
                                      <p:to>
                                        <p:strVal val="visible"/>
                                      </p:to>
                                    </p:set>
                                    <p:animEffect filter="dissolve" transition="in">
                                      <p:cBhvr>
                                        <p:cTn id="47" dur="500"/>
                                        <p:tgtEl>
                                          <p:spTgt spid="447">
                                            <p:txEl>
                                              <p:pRg st="4" end="4"/>
                                            </p:txEl>
                                          </p:spTgt>
                                        </p:tgtEl>
                                      </p:cBhvr>
                                    </p:animEffect>
                                  </p:childTnLst>
                                </p:cTn>
                              </p:par>
                            </p:childTnLst>
                          </p:cTn>
                        </p:par>
                        <p:par>
                          <p:cTn id="48" fill="hold">
                            <p:stCondLst>
                              <p:cond delay="500"/>
                            </p:stCondLst>
                            <p:childTnLst>
                              <p:par>
                                <p:cTn id="49" presetClass="entr" nodeType="afterEffect" presetID="9" grpId="2" fill="hold">
                                  <p:stCondLst>
                                    <p:cond delay="0"/>
                                  </p:stCondLst>
                                  <p:iterate type="el" backwards="0">
                                    <p:tmAbs val="0"/>
                                  </p:iterate>
                                  <p:childTnLst>
                                    <p:set>
                                      <p:cBhvr>
                                        <p:cTn id="50" fill="hold"/>
                                        <p:tgtEl>
                                          <p:spTgt spid="447">
                                            <p:txEl>
                                              <p:pRg st="5" end="5"/>
                                            </p:txEl>
                                          </p:spTgt>
                                        </p:tgtEl>
                                        <p:attrNameLst>
                                          <p:attrName>style.visibility</p:attrName>
                                        </p:attrNameLst>
                                      </p:cBhvr>
                                      <p:to>
                                        <p:strVal val="visible"/>
                                      </p:to>
                                    </p:set>
                                    <p:animEffect filter="dissolve" transition="in">
                                      <p:cBhvr>
                                        <p:cTn id="51" dur="500"/>
                                        <p:tgtEl>
                                          <p:spTgt spid="447">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ID="9" grpId="3" fill="hold">
                                  <p:stCondLst>
                                    <p:cond delay="0"/>
                                  </p:stCondLst>
                                  <p:iterate type="el" backwards="0">
                                    <p:tmAbs val="0"/>
                                  </p:iterate>
                                  <p:childTnLst>
                                    <p:set>
                                      <p:cBhvr>
                                        <p:cTn id="55" fill="hold"/>
                                        <p:tgtEl>
                                          <p:spTgt spid="457"/>
                                        </p:tgtEl>
                                        <p:attrNameLst>
                                          <p:attrName>style.visibility</p:attrName>
                                        </p:attrNameLst>
                                      </p:cBhvr>
                                      <p:to>
                                        <p:strVal val="visible"/>
                                      </p:to>
                                    </p:set>
                                    <p:animEffect filter="dissolve" transition="in">
                                      <p:cBhvr>
                                        <p:cTn id="56" dur="500"/>
                                        <p:tgtEl>
                                          <p:spTgt spid="457"/>
                                        </p:tgtEl>
                                      </p:cBhvr>
                                    </p:animEffect>
                                  </p:childTnLst>
                                </p:cTn>
                              </p:par>
                            </p:childTnLst>
                          </p:cTn>
                        </p:par>
                        <p:par>
                          <p:cTn id="57" fill="hold">
                            <p:stCondLst>
                              <p:cond delay="500"/>
                            </p:stCondLst>
                            <p:childTnLst>
                              <p:par>
                                <p:cTn id="58" presetClass="entr" nodeType="afterEffect" presetID="9" grpId="4" fill="hold">
                                  <p:stCondLst>
                                    <p:cond delay="0"/>
                                  </p:stCondLst>
                                  <p:iterate type="el" backwards="0">
                                    <p:tmAbs val="0"/>
                                  </p:iterate>
                                  <p:childTnLst>
                                    <p:set>
                                      <p:cBhvr>
                                        <p:cTn id="59" fill="hold"/>
                                        <p:tgtEl>
                                          <p:spTgt spid="451"/>
                                        </p:tgtEl>
                                        <p:attrNameLst>
                                          <p:attrName>style.visibility</p:attrName>
                                        </p:attrNameLst>
                                      </p:cBhvr>
                                      <p:to>
                                        <p:strVal val="visible"/>
                                      </p:to>
                                    </p:set>
                                    <p:animEffect filter="dissolve" transition="in">
                                      <p:cBhvr>
                                        <p:cTn id="60" dur="5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7" grpId="2"/>
      <p:bldP build="p" bldLvl="5" animBg="1" rev="0" advAuto="0" spid="448" grpId="1"/>
      <p:bldP build="whole" bldLvl="1" animBg="1" rev="0" advAuto="0" spid="451" grpId="4"/>
      <p:bldP build="whole" bldLvl="1" animBg="1" rev="0" advAuto="0" spid="457"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Picture 2" descr="Picture 2"/>
          <p:cNvPicPr>
            <a:picLocks noChangeAspect="1"/>
          </p:cNvPicPr>
          <p:nvPr/>
        </p:nvPicPr>
        <p:blipFill>
          <a:blip r:embed="rId2">
            <a:extLst/>
          </a:blip>
          <a:stretch>
            <a:fillRect/>
          </a:stretch>
        </p:blipFill>
        <p:spPr>
          <a:xfrm>
            <a:off x="227894" y="200025"/>
            <a:ext cx="11736211" cy="6457950"/>
          </a:xfrm>
          <a:prstGeom prst="rect">
            <a:avLst/>
          </a:prstGeom>
          <a:ln w="12700">
            <a:miter lim="400000"/>
          </a:ln>
        </p:spPr>
      </p:pic>
      <p:pic>
        <p:nvPicPr>
          <p:cNvPr id="174" name="Picture 4" descr="Picture 4"/>
          <p:cNvPicPr>
            <a:picLocks noChangeAspect="1"/>
          </p:cNvPicPr>
          <p:nvPr/>
        </p:nvPicPr>
        <p:blipFill>
          <a:blip r:embed="rId3">
            <a:extLst/>
          </a:blip>
          <a:stretch>
            <a:fillRect/>
          </a:stretch>
        </p:blipFill>
        <p:spPr>
          <a:xfrm>
            <a:off x="6096000" y="400050"/>
            <a:ext cx="5868105" cy="3228975"/>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 name="media4-1.mp4" descr="media4-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96851" y="4233"/>
            <a:ext cx="11811001" cy="6858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5136001" fill="hold"/>
                                        <p:tgtEl>
                                          <p:spTgt spid="45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45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459"/>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lide Number"/>
          <p:cNvSpPr txBox="1"/>
          <p:nvPr>
            <p:ph type="sldNum" sz="quarter" idx="4294967295"/>
          </p:nvPr>
        </p:nvSpPr>
        <p:spPr>
          <a:xfrm>
            <a:off x="11746302" y="58411"/>
            <a:ext cx="258621"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sp>
        <p:nvSpPr>
          <p:cNvPr id="462" name="For More Information"/>
          <p:cNvSpPr txBox="1"/>
          <p:nvPr/>
        </p:nvSpPr>
        <p:spPr>
          <a:xfrm>
            <a:off x="2640244" y="511380"/>
            <a:ext cx="6933345" cy="1234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3200">
                <a:solidFill>
                  <a:srgbClr val="00FDFF"/>
                </a:solidFill>
                <a:latin typeface="Arial Black"/>
                <a:ea typeface="Arial Black"/>
                <a:cs typeface="Arial Black"/>
                <a:sym typeface="Arial Black"/>
              </a:defRPr>
            </a:pPr>
            <a:r>
              <a:t>For A Copy of This PowerPoint</a:t>
            </a:r>
            <a:endParaRPr sz="2300"/>
          </a:p>
          <a:p>
            <a:pPr>
              <a:defRPr sz="3200">
                <a:solidFill>
                  <a:srgbClr val="00FDFF"/>
                </a:solidFill>
                <a:latin typeface="Arial Black"/>
                <a:ea typeface="Arial Black"/>
                <a:cs typeface="Arial Black"/>
                <a:sym typeface="Arial Black"/>
              </a:defRPr>
            </a:pPr>
            <a:r>
              <a:t>   and supporting documents</a:t>
            </a:r>
          </a:p>
        </p:txBody>
      </p:sp>
      <p:sp>
        <p:nvSpPr>
          <p:cNvPr id="463" name="TEXT: 33 222"/>
          <p:cNvSpPr txBox="1"/>
          <p:nvPr/>
        </p:nvSpPr>
        <p:spPr>
          <a:xfrm>
            <a:off x="3810434" y="1956624"/>
            <a:ext cx="4520761" cy="955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800">
                <a:solidFill>
                  <a:srgbClr val="FFE699"/>
                </a:solidFill>
                <a:latin typeface="Arial Black"/>
                <a:ea typeface="Arial Black"/>
                <a:cs typeface="Arial Black"/>
                <a:sym typeface="Arial Black"/>
              </a:defRPr>
            </a:lvl1pPr>
          </a:lstStyle>
          <a:p>
            <a:pPr/>
            <a:r>
              <a:t>TEXT: 33 222</a:t>
            </a:r>
          </a:p>
        </p:txBody>
      </p:sp>
      <p:sp>
        <p:nvSpPr>
          <p:cNvPr id="464" name="MESSAGE: ICAN"/>
          <p:cNvSpPr txBox="1"/>
          <p:nvPr/>
        </p:nvSpPr>
        <p:spPr>
          <a:xfrm>
            <a:off x="2948820" y="2859631"/>
            <a:ext cx="6298413" cy="878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4400">
                <a:solidFill>
                  <a:srgbClr val="FFE699"/>
                </a:solidFill>
                <a:latin typeface="Arial Black"/>
                <a:ea typeface="Arial Black"/>
                <a:cs typeface="Arial Black"/>
                <a:sym typeface="Arial Black"/>
              </a:defRPr>
            </a:pPr>
            <a:r>
              <a:t>MESSAGE: </a:t>
            </a:r>
            <a:r>
              <a:t>HighWire</a:t>
            </a:r>
          </a:p>
        </p:txBody>
      </p:sp>
      <p:sp>
        <p:nvSpPr>
          <p:cNvPr id="465" name="WATCH"/>
          <p:cNvSpPr txBox="1"/>
          <p:nvPr/>
        </p:nvSpPr>
        <p:spPr>
          <a:xfrm>
            <a:off x="5458588" y="3998369"/>
            <a:ext cx="1274819" cy="497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300">
                <a:solidFill>
                  <a:srgbClr val="00FDFF"/>
                </a:solidFill>
                <a:latin typeface="Arial Black"/>
                <a:ea typeface="Arial Black"/>
                <a:cs typeface="Arial Black"/>
                <a:sym typeface="Arial Black"/>
              </a:defRPr>
            </a:lvl1pPr>
          </a:lstStyle>
          <a:p>
            <a:pPr/>
            <a:r>
              <a:t>WATCH</a:t>
            </a:r>
          </a:p>
        </p:txBody>
      </p:sp>
      <p:sp>
        <p:nvSpPr>
          <p:cNvPr id="466" name="The HighWire w/Del Bigtree"/>
          <p:cNvSpPr txBox="1"/>
          <p:nvPr/>
        </p:nvSpPr>
        <p:spPr>
          <a:xfrm>
            <a:off x="3456442" y="4442081"/>
            <a:ext cx="5279114" cy="574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700">
                <a:solidFill>
                  <a:srgbClr val="FFFC79"/>
                </a:solidFill>
                <a:latin typeface="Arial Black"/>
                <a:ea typeface="Arial Black"/>
                <a:cs typeface="Arial Black"/>
                <a:sym typeface="Arial Black"/>
              </a:defRPr>
            </a:lvl1pPr>
          </a:lstStyle>
          <a:p>
            <a:pPr/>
            <a:r>
              <a:t>The HighWire w/Del Bigtree</a:t>
            </a:r>
          </a:p>
        </p:txBody>
      </p:sp>
      <p:sp>
        <p:nvSpPr>
          <p:cNvPr id="467" name="Thursdays 11am PST"/>
          <p:cNvSpPr txBox="1"/>
          <p:nvPr/>
        </p:nvSpPr>
        <p:spPr>
          <a:xfrm>
            <a:off x="4356655" y="5030294"/>
            <a:ext cx="3478690" cy="497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300">
                <a:solidFill>
                  <a:srgbClr val="00FDFF"/>
                </a:solidFill>
                <a:latin typeface="Arial Black"/>
                <a:ea typeface="Arial Black"/>
                <a:cs typeface="Arial Black"/>
                <a:sym typeface="Arial Black"/>
              </a:defRPr>
            </a:lvl1pPr>
          </a:lstStyle>
          <a:p>
            <a:pPr/>
            <a:r>
              <a:t>Thursdays 11am PST</a:t>
            </a:r>
          </a:p>
        </p:txBody>
      </p:sp>
      <p:pic>
        <p:nvPicPr>
          <p:cNvPr id="468" name="download-2.png" descr="download-2.png"/>
          <p:cNvPicPr>
            <a:picLocks noChangeAspect="1"/>
          </p:cNvPicPr>
          <p:nvPr/>
        </p:nvPicPr>
        <p:blipFill>
          <a:blip r:embed="rId2">
            <a:extLst/>
          </a:blip>
          <a:stretch>
            <a:fillRect/>
          </a:stretch>
        </p:blipFill>
        <p:spPr>
          <a:xfrm>
            <a:off x="3815586" y="5784794"/>
            <a:ext cx="824809" cy="824811"/>
          </a:xfrm>
          <a:prstGeom prst="rect">
            <a:avLst/>
          </a:prstGeom>
          <a:ln w="12700">
            <a:miter lim="400000"/>
          </a:ln>
        </p:spPr>
      </p:pic>
      <p:pic>
        <p:nvPicPr>
          <p:cNvPr id="469" name="download-2.jpg" descr="download-2.jpg"/>
          <p:cNvPicPr>
            <a:picLocks noChangeAspect="1"/>
          </p:cNvPicPr>
          <p:nvPr/>
        </p:nvPicPr>
        <p:blipFill>
          <a:blip r:embed="rId3">
            <a:extLst/>
          </a:blip>
          <a:stretch>
            <a:fillRect/>
          </a:stretch>
        </p:blipFill>
        <p:spPr>
          <a:xfrm>
            <a:off x="5683596" y="5763931"/>
            <a:ext cx="824809" cy="824811"/>
          </a:xfrm>
          <a:prstGeom prst="rect">
            <a:avLst/>
          </a:prstGeom>
          <a:ln w="12700">
            <a:miter lim="400000"/>
          </a:ln>
        </p:spPr>
      </p:pic>
      <p:pic>
        <p:nvPicPr>
          <p:cNvPr id="470" name="download-3.png" descr="download-3.png"/>
          <p:cNvPicPr>
            <a:picLocks noChangeAspect="1"/>
          </p:cNvPicPr>
          <p:nvPr/>
        </p:nvPicPr>
        <p:blipFill>
          <a:blip r:embed="rId4">
            <a:extLst/>
          </a:blip>
          <a:stretch>
            <a:fillRect/>
          </a:stretch>
        </p:blipFill>
        <p:spPr>
          <a:xfrm>
            <a:off x="7574915" y="5784794"/>
            <a:ext cx="1097472" cy="82481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Picture 1" descr="Picture 1"/>
          <p:cNvPicPr>
            <a:picLocks noChangeAspect="1"/>
          </p:cNvPicPr>
          <p:nvPr/>
        </p:nvPicPr>
        <p:blipFill>
          <a:blip r:embed="rId2">
            <a:extLst/>
          </a:blip>
          <a:stretch>
            <a:fillRect/>
          </a:stretch>
        </p:blipFill>
        <p:spPr>
          <a:xfrm>
            <a:off x="272416" y="382498"/>
            <a:ext cx="11647169" cy="6093002"/>
          </a:xfrm>
          <a:prstGeom prst="rect">
            <a:avLst/>
          </a:prstGeom>
          <a:ln w="12700">
            <a:miter lim="400000"/>
          </a:ln>
        </p:spPr>
      </p:pic>
      <p:sp>
        <p:nvSpPr>
          <p:cNvPr id="177" name="TextBox 2"/>
          <p:cNvSpPr txBox="1"/>
          <p:nvPr/>
        </p:nvSpPr>
        <p:spPr>
          <a:xfrm rot="20354901">
            <a:off x="5427475" y="3890469"/>
            <a:ext cx="6708818" cy="135027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8800">
                <a:solidFill>
                  <a:srgbClr val="FF0000"/>
                </a:solidFill>
                <a:latin typeface="Arial"/>
                <a:ea typeface="Arial"/>
                <a:cs typeface="Arial"/>
                <a:sym typeface="Arial"/>
              </a:defRPr>
            </a:lvl1pPr>
          </a:lstStyle>
          <a:p>
            <a:pPr/>
            <a:r>
              <a:t>CENSORED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lide Number"/>
          <p:cNvSpPr txBox="1"/>
          <p:nvPr>
            <p:ph type="sldNum" sz="quarter" idx="4294967295"/>
          </p:nvPr>
        </p:nvSpPr>
        <p:spPr>
          <a:xfrm>
            <a:off x="11823546" y="58412"/>
            <a:ext cx="181379"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180" name="Screen Shot 2019-02-16 at 8.17.11 AM.png" descr="Screen Shot 2019-02-16 at 8.17.11 AM.png"/>
          <p:cNvPicPr>
            <a:picLocks noChangeAspect="1"/>
          </p:cNvPicPr>
          <p:nvPr/>
        </p:nvPicPr>
        <p:blipFill>
          <a:blip r:embed="rId2">
            <a:extLst/>
          </a:blip>
          <a:stretch>
            <a:fillRect/>
          </a:stretch>
        </p:blipFill>
        <p:spPr>
          <a:xfrm>
            <a:off x="208009" y="330040"/>
            <a:ext cx="11704885" cy="6197919"/>
          </a:xfrm>
          <a:prstGeom prst="rect">
            <a:avLst/>
          </a:prstGeom>
          <a:ln w="12700">
            <a:miter lim="400000"/>
          </a:ln>
        </p:spPr>
      </p:pic>
      <p:pic>
        <p:nvPicPr>
          <p:cNvPr id="181" name="Screen Shot 2019-02-16 at 8.17.17 AM.png" descr="Screen Shot 2019-02-16 at 8.17.17 AM.png"/>
          <p:cNvPicPr>
            <a:picLocks noChangeAspect="1"/>
          </p:cNvPicPr>
          <p:nvPr/>
        </p:nvPicPr>
        <p:blipFill>
          <a:blip r:embed="rId3">
            <a:extLst/>
          </a:blip>
          <a:stretch>
            <a:fillRect/>
          </a:stretch>
        </p:blipFill>
        <p:spPr>
          <a:xfrm>
            <a:off x="9316935" y="473758"/>
            <a:ext cx="1816103" cy="59690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Picture 2" descr="Picture 2"/>
          <p:cNvPicPr>
            <a:picLocks noChangeAspect="1"/>
          </p:cNvPicPr>
          <p:nvPr/>
        </p:nvPicPr>
        <p:blipFill>
          <a:blip r:embed="rId2">
            <a:extLst/>
          </a:blip>
          <a:stretch>
            <a:fillRect/>
          </a:stretch>
        </p:blipFill>
        <p:spPr>
          <a:xfrm>
            <a:off x="320182" y="271463"/>
            <a:ext cx="11551636" cy="627221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Picture 2" descr="Picture 2"/>
          <p:cNvPicPr>
            <a:picLocks noChangeAspect="1"/>
          </p:cNvPicPr>
          <p:nvPr/>
        </p:nvPicPr>
        <p:blipFill>
          <a:blip r:embed="rId2">
            <a:extLst/>
          </a:blip>
          <a:stretch>
            <a:fillRect/>
          </a:stretch>
        </p:blipFill>
        <p:spPr>
          <a:xfrm>
            <a:off x="687387" y="728662"/>
            <a:ext cx="10817226" cy="6858001"/>
          </a:xfrm>
          <a:prstGeom prst="rect">
            <a:avLst/>
          </a:prstGeom>
          <a:ln w="12700">
            <a:miter lim="400000"/>
          </a:ln>
        </p:spPr>
      </p:pic>
      <p:pic>
        <p:nvPicPr>
          <p:cNvPr id="186" name="Picture 4" descr="Picture 4"/>
          <p:cNvPicPr>
            <a:picLocks noChangeAspect="1"/>
          </p:cNvPicPr>
          <p:nvPr/>
        </p:nvPicPr>
        <p:blipFill>
          <a:blip r:embed="rId3">
            <a:extLst/>
          </a:blip>
          <a:stretch>
            <a:fillRect/>
          </a:stretch>
        </p:blipFill>
        <p:spPr>
          <a:xfrm>
            <a:off x="687387" y="0"/>
            <a:ext cx="10817226" cy="762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293FF"/>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293FF"/>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