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charts/chart4.xml" ContentType="application/vnd.openxmlformats-officedocument.drawingml.chart+xml"/>
  <Override PartName="/ppt/drawings/drawing3.xml" ContentType="application/vnd.openxmlformats-officedocument.drawingml.chartshapes+xml"/>
  <Override PartName="/ppt/charts/chart5.xml" ContentType="application/vnd.openxmlformats-officedocument.drawingml.chart+xml"/>
  <Override PartName="/ppt/charts/chart6.xml" ContentType="application/vnd.openxmlformats-officedocument.drawingml.chart+xml"/>
  <Override PartName="/ppt/drawings/drawing4.xml" ContentType="application/vnd.openxmlformats-officedocument.drawingml.chartshapes+xml"/>
  <Override PartName="/ppt/charts/chart7.xml" ContentType="application/vnd.openxmlformats-officedocument.drawingml.chart+xml"/>
  <Override PartName="/ppt/drawings/drawing5.xml" ContentType="application/vnd.openxmlformats-officedocument.drawingml.chartshapes+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Lst>
  <p:sldSz cx="9144000" cy="5143500" type="screen16x9"/>
  <p:notesSz cx="6858000" cy="9144000"/>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2" d="100"/>
          <a:sy n="112" d="100"/>
        </p:scale>
        <p:origin x="158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manualLayout>
          <c:layoutTarget val="inner"/>
          <c:xMode val="edge"/>
          <c:yMode val="edge"/>
          <c:x val="0.21583436412339074"/>
          <c:y val="4.0921677785987331E-3"/>
          <c:w val="0.82961351123933857"/>
          <c:h val="0.87171355217815116"/>
        </c:manualLayout>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1FEE-4F6E-8E49-C3B02C1ABC22}"/>
              </c:ext>
            </c:extLst>
          </c:dPt>
          <c:dPt>
            <c:idx val="1"/>
            <c:invertIfNegative val="0"/>
            <c:bubble3D val="0"/>
            <c:spPr>
              <a:solidFill>
                <a:srgbClr val="507CB6"/>
              </a:solidFill>
              <a:ln w="0">
                <a:noFill/>
              </a:ln>
            </c:spPr>
            <c:extLst>
              <c:ext xmlns:c16="http://schemas.microsoft.com/office/drawing/2014/chart" uri="{C3380CC4-5D6E-409C-BE32-E72D297353CC}">
                <c16:uniqueId val="{00000003-1FEE-4F6E-8E49-C3B02C1ABC22}"/>
              </c:ext>
            </c:extLst>
          </c:dPt>
          <c:dPt>
            <c:idx val="2"/>
            <c:invertIfNegative val="0"/>
            <c:bubble3D val="0"/>
            <c:spPr>
              <a:solidFill>
                <a:srgbClr val="F9BE00"/>
              </a:solidFill>
              <a:ln w="0">
                <a:noFill/>
              </a:ln>
            </c:spPr>
            <c:extLst>
              <c:ext xmlns:c16="http://schemas.microsoft.com/office/drawing/2014/chart" uri="{C3380CC4-5D6E-409C-BE32-E72D297353CC}">
                <c16:uniqueId val="{00000005-1FEE-4F6E-8E49-C3B02C1ABC22}"/>
              </c:ext>
            </c:extLst>
          </c:dPt>
          <c:dPt>
            <c:idx val="3"/>
            <c:invertIfNegative val="0"/>
            <c:bubble3D val="0"/>
            <c:spPr>
              <a:solidFill>
                <a:srgbClr val="6BC8CD"/>
              </a:solidFill>
              <a:ln w="0">
                <a:noFill/>
              </a:ln>
            </c:spPr>
            <c:extLst>
              <c:ext xmlns:c16="http://schemas.microsoft.com/office/drawing/2014/chart" uri="{C3380CC4-5D6E-409C-BE32-E72D297353CC}">
                <c16:uniqueId val="{00000007-1FEE-4F6E-8E49-C3B02C1ABC22}"/>
              </c:ext>
            </c:extLst>
          </c:dPt>
          <c:dPt>
            <c:idx val="4"/>
            <c:invertIfNegative val="0"/>
            <c:bubble3D val="0"/>
            <c:spPr>
              <a:solidFill>
                <a:srgbClr val="FF8B4F"/>
              </a:solidFill>
              <a:ln w="0">
                <a:noFill/>
              </a:ln>
            </c:spPr>
            <c:extLst>
              <c:ext xmlns:c16="http://schemas.microsoft.com/office/drawing/2014/chart" uri="{C3380CC4-5D6E-409C-BE32-E72D297353CC}">
                <c16:uniqueId val="{00000009-1FEE-4F6E-8E49-C3B02C1ABC22}"/>
              </c:ext>
            </c:extLst>
          </c:dPt>
          <c:cat>
            <c:strRef>
              <c:f>Sheet1!$A$2:$A$6</c:f>
              <c:strCache>
                <c:ptCount val="5"/>
                <c:pt idx="0">
                  <c:v>0 – 2 years</c:v>
                </c:pt>
                <c:pt idx="1">
                  <c:v>3 – 5 years</c:v>
                </c:pt>
                <c:pt idx="2">
                  <c:v>6 – 10 years</c:v>
                </c:pt>
                <c:pt idx="3">
                  <c:v>11 – 20 years</c:v>
                </c:pt>
                <c:pt idx="4">
                  <c:v>Over 20 years</c:v>
                </c:pt>
              </c:strCache>
            </c:strRef>
          </c:cat>
          <c:val>
            <c:numRef>
              <c:f>Sheet1!$B$2:$B$6</c:f>
              <c:numCache>
                <c:formatCode>0.00%</c:formatCode>
                <c:ptCount val="5"/>
                <c:pt idx="0">
                  <c:v>4.4999999999999998E-2</c:v>
                </c:pt>
                <c:pt idx="1">
                  <c:v>0.11</c:v>
                </c:pt>
                <c:pt idx="2">
                  <c:v>7.4999999999999997E-2</c:v>
                </c:pt>
                <c:pt idx="3">
                  <c:v>0.23499999999999999</c:v>
                </c:pt>
                <c:pt idx="4">
                  <c:v>0.53500000000000003</c:v>
                </c:pt>
              </c:numCache>
            </c:numRef>
          </c:val>
          <c:extLst>
            <c:ext xmlns:c16="http://schemas.microsoft.com/office/drawing/2014/chart" uri="{C3380CC4-5D6E-409C-BE32-E72D297353CC}">
              <c16:uniqueId val="{0000000A-1FEE-4F6E-8E49-C3B02C1ABC22}"/>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8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8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manualLayout>
          <c:layoutTarget val="inner"/>
          <c:xMode val="edge"/>
          <c:yMode val="edge"/>
          <c:x val="0.41416370551177029"/>
          <c:y val="5.6934508223982376E-2"/>
          <c:w val="0.52531842804004247"/>
          <c:h val="0.80566924244882265"/>
        </c:manualLayout>
      </c:layout>
      <c:barChart>
        <c:barDir val="bar"/>
        <c:grouping val="clustered"/>
        <c:varyColors val="0"/>
        <c:ser>
          <c:idx val="0"/>
          <c:order val="0"/>
          <c:tx>
            <c:strRef>
              <c:f>Sheet1!$B$1</c:f>
              <c:strCache>
                <c:ptCount val="1"/>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86F7-4ECC-B4D6-3995043B4D42}"/>
              </c:ext>
            </c:extLst>
          </c:dPt>
          <c:dPt>
            <c:idx val="1"/>
            <c:invertIfNegative val="0"/>
            <c:bubble3D val="0"/>
            <c:spPr>
              <a:solidFill>
                <a:srgbClr val="507CB6"/>
              </a:solidFill>
              <a:ln w="0">
                <a:noFill/>
              </a:ln>
            </c:spPr>
            <c:extLst>
              <c:ext xmlns:c16="http://schemas.microsoft.com/office/drawing/2014/chart" uri="{C3380CC4-5D6E-409C-BE32-E72D297353CC}">
                <c16:uniqueId val="{00000003-86F7-4ECC-B4D6-3995043B4D42}"/>
              </c:ext>
            </c:extLst>
          </c:dPt>
          <c:dPt>
            <c:idx val="2"/>
            <c:invertIfNegative val="0"/>
            <c:bubble3D val="0"/>
            <c:spPr>
              <a:solidFill>
                <a:srgbClr val="F9BE00"/>
              </a:solidFill>
              <a:ln w="0">
                <a:noFill/>
              </a:ln>
            </c:spPr>
            <c:extLst>
              <c:ext xmlns:c16="http://schemas.microsoft.com/office/drawing/2014/chart" uri="{C3380CC4-5D6E-409C-BE32-E72D297353CC}">
                <c16:uniqueId val="{00000005-86F7-4ECC-B4D6-3995043B4D42}"/>
              </c:ext>
            </c:extLst>
          </c:dPt>
          <c:dPt>
            <c:idx val="3"/>
            <c:invertIfNegative val="0"/>
            <c:bubble3D val="0"/>
            <c:spPr>
              <a:solidFill>
                <a:srgbClr val="6BC8CD"/>
              </a:solidFill>
              <a:ln w="0">
                <a:noFill/>
              </a:ln>
            </c:spPr>
            <c:extLst>
              <c:ext xmlns:c16="http://schemas.microsoft.com/office/drawing/2014/chart" uri="{C3380CC4-5D6E-409C-BE32-E72D297353CC}">
                <c16:uniqueId val="{00000007-86F7-4ECC-B4D6-3995043B4D42}"/>
              </c:ext>
            </c:extLst>
          </c:dPt>
          <c:dPt>
            <c:idx val="4"/>
            <c:invertIfNegative val="0"/>
            <c:bubble3D val="0"/>
            <c:spPr>
              <a:solidFill>
                <a:srgbClr val="FF8B4F"/>
              </a:solidFill>
              <a:ln w="0">
                <a:noFill/>
              </a:ln>
            </c:spPr>
            <c:extLst>
              <c:ext xmlns:c16="http://schemas.microsoft.com/office/drawing/2014/chart" uri="{C3380CC4-5D6E-409C-BE32-E72D297353CC}">
                <c16:uniqueId val="{00000009-86F7-4ECC-B4D6-3995043B4D42}"/>
              </c:ext>
            </c:extLst>
          </c:dPt>
          <c:dPt>
            <c:idx val="5"/>
            <c:invertIfNegative val="0"/>
            <c:bubble3D val="0"/>
            <c:spPr>
              <a:solidFill>
                <a:srgbClr val="7D5E90"/>
              </a:solidFill>
              <a:ln w="0">
                <a:noFill/>
              </a:ln>
            </c:spPr>
            <c:extLst>
              <c:ext xmlns:c16="http://schemas.microsoft.com/office/drawing/2014/chart" uri="{C3380CC4-5D6E-409C-BE32-E72D297353CC}">
                <c16:uniqueId val="{0000000B-86F7-4ECC-B4D6-3995043B4D42}"/>
              </c:ext>
            </c:extLst>
          </c:dPt>
          <c:dPt>
            <c:idx val="6"/>
            <c:invertIfNegative val="0"/>
            <c:bubble3D val="0"/>
            <c:spPr>
              <a:solidFill>
                <a:srgbClr val="D25F90"/>
              </a:solidFill>
              <a:ln w="0">
                <a:noFill/>
              </a:ln>
            </c:spPr>
            <c:extLst>
              <c:ext xmlns:c16="http://schemas.microsoft.com/office/drawing/2014/chart" uri="{C3380CC4-5D6E-409C-BE32-E72D297353CC}">
                <c16:uniqueId val="{0000000D-86F7-4ECC-B4D6-3995043B4D42}"/>
              </c:ext>
            </c:extLst>
          </c:dPt>
          <c:dPt>
            <c:idx val="7"/>
            <c:invertIfNegative val="0"/>
            <c:bubble3D val="0"/>
            <c:spPr>
              <a:solidFill>
                <a:srgbClr val="C7B879"/>
              </a:solidFill>
              <a:ln w="0">
                <a:noFill/>
              </a:ln>
            </c:spPr>
            <c:extLst>
              <c:ext xmlns:c16="http://schemas.microsoft.com/office/drawing/2014/chart" uri="{C3380CC4-5D6E-409C-BE32-E72D297353CC}">
                <c16:uniqueId val="{0000000F-86F7-4ECC-B4D6-3995043B4D42}"/>
              </c:ext>
            </c:extLst>
          </c:dPt>
          <c:cat>
            <c:strRef>
              <c:f>Sheet1!$A$2:$A$9</c:f>
              <c:strCache>
                <c:ptCount val="8"/>
                <c:pt idx="0">
                  <c:v>Not an embalmer in Year 2019 or prior, so cannot compare</c:v>
                </c:pt>
                <c:pt idx="1">
                  <c:v>0% (i.e., None)</c:v>
                </c:pt>
                <c:pt idx="2">
                  <c:v>1% - 20%</c:v>
                </c:pt>
                <c:pt idx="3">
                  <c:v>21% - 40%</c:v>
                </c:pt>
                <c:pt idx="4">
                  <c:v>41% - 60%</c:v>
                </c:pt>
                <c:pt idx="5">
                  <c:v>61% - 80%</c:v>
                </c:pt>
                <c:pt idx="6">
                  <c:v>81% - 100%</c:v>
                </c:pt>
                <c:pt idx="7">
                  <c:v>Over 100%</c:v>
                </c:pt>
              </c:strCache>
            </c:strRef>
          </c:cat>
          <c:val>
            <c:numRef>
              <c:f>Sheet1!$B$2:$B$9</c:f>
              <c:numCache>
                <c:formatCode>General</c:formatCode>
                <c:ptCount val="8"/>
                <c:pt idx="0">
                  <c:v>8.5000000000000006E-2</c:v>
                </c:pt>
                <c:pt idx="1">
                  <c:v>0.63500000000000001</c:v>
                </c:pt>
                <c:pt idx="2">
                  <c:v>0.185</c:v>
                </c:pt>
                <c:pt idx="3">
                  <c:v>0.06</c:v>
                </c:pt>
                <c:pt idx="4">
                  <c:v>3.5000000000000003E-2</c:v>
                </c:pt>
                <c:pt idx="5">
                  <c:v>0.02</c:v>
                </c:pt>
                <c:pt idx="6">
                  <c:v>0.02</c:v>
                </c:pt>
                <c:pt idx="7">
                  <c:v>0.02</c:v>
                </c:pt>
              </c:numCache>
            </c:numRef>
          </c:val>
          <c:extLst>
            <c:ext xmlns:c16="http://schemas.microsoft.com/office/drawing/2014/chart" uri="{C3380CC4-5D6E-409C-BE32-E72D297353CC}">
              <c16:uniqueId val="{00000010-86F7-4ECC-B4D6-3995043B4D42}"/>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2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2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2E23-4556-948B-350897D0F0F0}"/>
              </c:ext>
            </c:extLst>
          </c:dPt>
          <c:dPt>
            <c:idx val="1"/>
            <c:invertIfNegative val="0"/>
            <c:bubble3D val="0"/>
            <c:spPr>
              <a:solidFill>
                <a:srgbClr val="507CB6"/>
              </a:solidFill>
              <a:ln w="0">
                <a:noFill/>
              </a:ln>
            </c:spPr>
            <c:extLst>
              <c:ext xmlns:c16="http://schemas.microsoft.com/office/drawing/2014/chart" uri="{C3380CC4-5D6E-409C-BE32-E72D297353CC}">
                <c16:uniqueId val="{00000003-2E23-4556-948B-350897D0F0F0}"/>
              </c:ext>
            </c:extLst>
          </c:dPt>
          <c:dPt>
            <c:idx val="2"/>
            <c:invertIfNegative val="0"/>
            <c:bubble3D val="0"/>
            <c:spPr>
              <a:solidFill>
                <a:srgbClr val="F9BE00"/>
              </a:solidFill>
              <a:ln w="0">
                <a:noFill/>
              </a:ln>
            </c:spPr>
            <c:extLst>
              <c:ext xmlns:c16="http://schemas.microsoft.com/office/drawing/2014/chart" uri="{C3380CC4-5D6E-409C-BE32-E72D297353CC}">
                <c16:uniqueId val="{00000005-2E23-4556-948B-350897D0F0F0}"/>
              </c:ext>
            </c:extLst>
          </c:dPt>
          <c:dPt>
            <c:idx val="3"/>
            <c:invertIfNegative val="0"/>
            <c:bubble3D val="0"/>
            <c:spPr>
              <a:solidFill>
                <a:srgbClr val="6BC8CD"/>
              </a:solidFill>
              <a:ln w="0">
                <a:noFill/>
              </a:ln>
            </c:spPr>
            <c:extLst>
              <c:ext xmlns:c16="http://schemas.microsoft.com/office/drawing/2014/chart" uri="{C3380CC4-5D6E-409C-BE32-E72D297353CC}">
                <c16:uniqueId val="{00000007-2E23-4556-948B-350897D0F0F0}"/>
              </c:ext>
            </c:extLst>
          </c:dPt>
          <c:dPt>
            <c:idx val="4"/>
            <c:invertIfNegative val="0"/>
            <c:bubble3D val="0"/>
            <c:spPr>
              <a:solidFill>
                <a:srgbClr val="FF8B4F"/>
              </a:solidFill>
              <a:ln w="0">
                <a:noFill/>
              </a:ln>
            </c:spPr>
            <c:extLst>
              <c:ext xmlns:c16="http://schemas.microsoft.com/office/drawing/2014/chart" uri="{C3380CC4-5D6E-409C-BE32-E72D297353CC}">
                <c16:uniqueId val="{00000009-2E23-4556-948B-350897D0F0F0}"/>
              </c:ext>
            </c:extLst>
          </c:dPt>
          <c:dPt>
            <c:idx val="5"/>
            <c:invertIfNegative val="0"/>
            <c:bubble3D val="0"/>
            <c:spPr>
              <a:solidFill>
                <a:srgbClr val="7D5E90"/>
              </a:solidFill>
              <a:ln w="0">
                <a:noFill/>
              </a:ln>
            </c:spPr>
            <c:extLst>
              <c:ext xmlns:c16="http://schemas.microsoft.com/office/drawing/2014/chart" uri="{C3380CC4-5D6E-409C-BE32-E72D297353CC}">
                <c16:uniqueId val="{0000000B-2E23-4556-948B-350897D0F0F0}"/>
              </c:ext>
            </c:extLst>
          </c:dPt>
          <c:dPt>
            <c:idx val="6"/>
            <c:invertIfNegative val="0"/>
            <c:bubble3D val="0"/>
            <c:spPr>
              <a:solidFill>
                <a:srgbClr val="D25F90"/>
              </a:solidFill>
              <a:ln w="0">
                <a:noFill/>
              </a:ln>
            </c:spPr>
            <c:extLst>
              <c:ext xmlns:c16="http://schemas.microsoft.com/office/drawing/2014/chart" uri="{C3380CC4-5D6E-409C-BE32-E72D297353CC}">
                <c16:uniqueId val="{0000000D-2E23-4556-948B-350897D0F0F0}"/>
              </c:ext>
            </c:extLst>
          </c:dPt>
          <c:dPt>
            <c:idx val="7"/>
            <c:invertIfNegative val="0"/>
            <c:bubble3D val="0"/>
            <c:spPr>
              <a:solidFill>
                <a:srgbClr val="C7B879"/>
              </a:solidFill>
              <a:ln w="0">
                <a:noFill/>
              </a:ln>
            </c:spPr>
            <c:extLst>
              <c:ext xmlns:c16="http://schemas.microsoft.com/office/drawing/2014/chart" uri="{C3380CC4-5D6E-409C-BE32-E72D297353CC}">
                <c16:uniqueId val="{0000000F-2E23-4556-948B-350897D0F0F0}"/>
              </c:ext>
            </c:extLst>
          </c:dPt>
          <c:dPt>
            <c:idx val="8"/>
            <c:invertIfNegative val="0"/>
            <c:bubble3D val="0"/>
            <c:spPr>
              <a:solidFill>
                <a:srgbClr val="DB4D5C"/>
              </a:solidFill>
              <a:ln w="0">
                <a:noFill/>
              </a:ln>
            </c:spPr>
            <c:extLst>
              <c:ext xmlns:c16="http://schemas.microsoft.com/office/drawing/2014/chart" uri="{C3380CC4-5D6E-409C-BE32-E72D297353CC}">
                <c16:uniqueId val="{00000011-2E23-4556-948B-350897D0F0F0}"/>
              </c:ext>
            </c:extLst>
          </c:dPt>
          <c:cat>
            <c:strRef>
              <c:f>Sheet1!$A$2:$A$10</c:f>
              <c:strCache>
                <c:ptCount val="9"/>
                <c:pt idx="0">
                  <c:v>Not an embalmer in Year 2019 or prior, so cannot answer</c:v>
                </c:pt>
                <c:pt idx="1">
                  <c:v>None</c:v>
                </c:pt>
                <c:pt idx="2">
                  <c:v>0 - 5 years old</c:v>
                </c:pt>
                <c:pt idx="3">
                  <c:v>6 - 20 years old</c:v>
                </c:pt>
                <c:pt idx="4">
                  <c:v>21 - 35 years old</c:v>
                </c:pt>
                <c:pt idx="5">
                  <c:v>36 - 50 years old</c:v>
                </c:pt>
                <c:pt idx="6">
                  <c:v>51 - 65 years old</c:v>
                </c:pt>
                <c:pt idx="7">
                  <c:v>66 - 80 years old</c:v>
                </c:pt>
                <c:pt idx="8">
                  <c:v>Over 80 years old</c:v>
                </c:pt>
              </c:strCache>
            </c:strRef>
          </c:cat>
          <c:val>
            <c:numRef>
              <c:f>Sheet1!$B$2:$B$10</c:f>
              <c:numCache>
                <c:formatCode>General</c:formatCode>
                <c:ptCount val="9"/>
                <c:pt idx="0">
                  <c:v>6.5000000000000002E-2</c:v>
                </c:pt>
                <c:pt idx="1">
                  <c:v>0.17499999999999999</c:v>
                </c:pt>
                <c:pt idx="2">
                  <c:v>0.03</c:v>
                </c:pt>
                <c:pt idx="3">
                  <c:v>0.05</c:v>
                </c:pt>
                <c:pt idx="4">
                  <c:v>0.14000000000000001</c:v>
                </c:pt>
                <c:pt idx="5">
                  <c:v>0.32500000000000001</c:v>
                </c:pt>
                <c:pt idx="6">
                  <c:v>0.47499999999999998</c:v>
                </c:pt>
                <c:pt idx="7">
                  <c:v>0.59</c:v>
                </c:pt>
                <c:pt idx="8">
                  <c:v>0.38500000000000001</c:v>
                </c:pt>
              </c:numCache>
            </c:numRef>
          </c:val>
          <c:extLst>
            <c:ext xmlns:c16="http://schemas.microsoft.com/office/drawing/2014/chart" uri="{C3380CC4-5D6E-409C-BE32-E72D297353CC}">
              <c16:uniqueId val="{00000012-2E23-4556-948B-350897D0F0F0}"/>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2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2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manualLayout>
          <c:layoutTarget val="inner"/>
          <c:xMode val="edge"/>
          <c:yMode val="edge"/>
          <c:x val="0.17430565805508669"/>
          <c:y val="3.5584067639988982E-2"/>
          <c:w val="0.77103772613023858"/>
          <c:h val="0.81887121173276756"/>
        </c:manualLayout>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F6B3-4D78-9737-73C3A28503B3}"/>
              </c:ext>
            </c:extLst>
          </c:dPt>
          <c:dPt>
            <c:idx val="1"/>
            <c:invertIfNegative val="0"/>
            <c:bubble3D val="0"/>
            <c:spPr>
              <a:solidFill>
                <a:srgbClr val="507CB6"/>
              </a:solidFill>
              <a:ln w="0">
                <a:noFill/>
              </a:ln>
            </c:spPr>
            <c:extLst>
              <c:ext xmlns:c16="http://schemas.microsoft.com/office/drawing/2014/chart" uri="{C3380CC4-5D6E-409C-BE32-E72D297353CC}">
                <c16:uniqueId val="{00000003-F6B3-4D78-9737-73C3A28503B3}"/>
              </c:ext>
            </c:extLst>
          </c:dPt>
          <c:dPt>
            <c:idx val="2"/>
            <c:invertIfNegative val="0"/>
            <c:bubble3D val="0"/>
            <c:spPr>
              <a:solidFill>
                <a:srgbClr val="F9BE00"/>
              </a:solidFill>
              <a:ln w="0">
                <a:noFill/>
              </a:ln>
            </c:spPr>
            <c:extLst>
              <c:ext xmlns:c16="http://schemas.microsoft.com/office/drawing/2014/chart" uri="{C3380CC4-5D6E-409C-BE32-E72D297353CC}">
                <c16:uniqueId val="{00000005-F6B3-4D78-9737-73C3A28503B3}"/>
              </c:ext>
            </c:extLst>
          </c:dPt>
          <c:dPt>
            <c:idx val="3"/>
            <c:invertIfNegative val="0"/>
            <c:bubble3D val="0"/>
            <c:spPr>
              <a:solidFill>
                <a:srgbClr val="6BC8CD"/>
              </a:solidFill>
              <a:ln w="0">
                <a:noFill/>
              </a:ln>
            </c:spPr>
            <c:extLst>
              <c:ext xmlns:c16="http://schemas.microsoft.com/office/drawing/2014/chart" uri="{C3380CC4-5D6E-409C-BE32-E72D297353CC}">
                <c16:uniqueId val="{00000007-F6B3-4D78-9737-73C3A28503B3}"/>
              </c:ext>
            </c:extLst>
          </c:dPt>
          <c:dPt>
            <c:idx val="4"/>
            <c:invertIfNegative val="0"/>
            <c:bubble3D val="0"/>
            <c:spPr>
              <a:solidFill>
                <a:srgbClr val="FF8B4F"/>
              </a:solidFill>
              <a:ln w="0">
                <a:noFill/>
              </a:ln>
            </c:spPr>
            <c:extLst>
              <c:ext xmlns:c16="http://schemas.microsoft.com/office/drawing/2014/chart" uri="{C3380CC4-5D6E-409C-BE32-E72D297353CC}">
                <c16:uniqueId val="{00000009-F6B3-4D78-9737-73C3A28503B3}"/>
              </c:ext>
            </c:extLst>
          </c:dPt>
          <c:cat>
            <c:strRef>
              <c:f>Sheet1!$A$2:$A$6</c:f>
              <c:strCache>
                <c:ptCount val="5"/>
                <c:pt idx="0">
                  <c:v>0 – 50</c:v>
                </c:pt>
                <c:pt idx="1">
                  <c:v>51 – 100</c:v>
                </c:pt>
                <c:pt idx="2">
                  <c:v>101 – 200</c:v>
                </c:pt>
                <c:pt idx="3">
                  <c:v>201 – 300</c:v>
                </c:pt>
                <c:pt idx="4">
                  <c:v>Over 300</c:v>
                </c:pt>
              </c:strCache>
            </c:strRef>
          </c:cat>
          <c:val>
            <c:numRef>
              <c:f>Sheet1!$B$2:$B$6</c:f>
              <c:numCache>
                <c:formatCode>0.00%</c:formatCode>
                <c:ptCount val="5"/>
                <c:pt idx="0">
                  <c:v>0.27500000000000002</c:v>
                </c:pt>
                <c:pt idx="1">
                  <c:v>0.36499999999999999</c:v>
                </c:pt>
                <c:pt idx="2">
                  <c:v>0.25</c:v>
                </c:pt>
                <c:pt idx="3">
                  <c:v>6.5000000000000002E-2</c:v>
                </c:pt>
                <c:pt idx="4">
                  <c:v>4.4999999999999998E-2</c:v>
                </c:pt>
              </c:numCache>
            </c:numRef>
          </c:val>
          <c:extLst>
            <c:ext xmlns:c16="http://schemas.microsoft.com/office/drawing/2014/chart" uri="{C3380CC4-5D6E-409C-BE32-E72D297353CC}">
              <c16:uniqueId val="{0000000A-F6B3-4D78-9737-73C3A28503B3}"/>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8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8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manualLayout>
          <c:layoutTarget val="inner"/>
          <c:xMode val="edge"/>
          <c:yMode val="edge"/>
          <c:x val="8.5225536197769944E-2"/>
          <c:y val="1.7792033819994491E-2"/>
          <c:w val="0.85648859062934324"/>
          <c:h val="0.81887121173276756"/>
        </c:manualLayout>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B6A0-4C60-A5CA-ED4A428E7867}"/>
              </c:ext>
            </c:extLst>
          </c:dPt>
          <c:dPt>
            <c:idx val="1"/>
            <c:invertIfNegative val="0"/>
            <c:bubble3D val="0"/>
            <c:spPr>
              <a:solidFill>
                <a:srgbClr val="507CB6"/>
              </a:solidFill>
              <a:ln w="0">
                <a:noFill/>
              </a:ln>
            </c:spPr>
            <c:extLst>
              <c:ext xmlns:c16="http://schemas.microsoft.com/office/drawing/2014/chart" uri="{C3380CC4-5D6E-409C-BE32-E72D297353CC}">
                <c16:uniqueId val="{00000003-B6A0-4C60-A5CA-ED4A428E7867}"/>
              </c:ext>
            </c:extLst>
          </c:dPt>
          <c:cat>
            <c:strRef>
              <c:f>Sheet1!$A$2:$A$3</c:f>
              <c:strCache>
                <c:ptCount val="2"/>
                <c:pt idx="0">
                  <c:v>Yes</c:v>
                </c:pt>
                <c:pt idx="1">
                  <c:v>No</c:v>
                </c:pt>
              </c:strCache>
            </c:strRef>
          </c:cat>
          <c:val>
            <c:numRef>
              <c:f>Sheet1!$B$2:$B$3</c:f>
              <c:numCache>
                <c:formatCode>0.00%</c:formatCode>
                <c:ptCount val="2"/>
                <c:pt idx="0">
                  <c:v>0.72</c:v>
                </c:pt>
                <c:pt idx="1">
                  <c:v>0.28000000000000003</c:v>
                </c:pt>
              </c:numCache>
            </c:numRef>
          </c:val>
          <c:extLst>
            <c:ext xmlns:c16="http://schemas.microsoft.com/office/drawing/2014/chart" uri="{C3380CC4-5D6E-409C-BE32-E72D297353CC}">
              <c16:uniqueId val="{00000004-B6A0-4C60-A5CA-ED4A428E7867}"/>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8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8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manualLayout>
          <c:layoutTarget val="inner"/>
          <c:xMode val="edge"/>
          <c:yMode val="edge"/>
          <c:x val="0.23850764937430316"/>
          <c:y val="3.9142474403987881E-2"/>
          <c:w val="0.70683573481102213"/>
          <c:h val="0.81887121173276756"/>
        </c:manualLayout>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6764-4A7A-B22A-8FDB5443C5C1}"/>
              </c:ext>
            </c:extLst>
          </c:dPt>
          <c:dPt>
            <c:idx val="1"/>
            <c:invertIfNegative val="0"/>
            <c:bubble3D val="0"/>
            <c:spPr>
              <a:solidFill>
                <a:srgbClr val="507CB6"/>
              </a:solidFill>
              <a:ln w="0">
                <a:noFill/>
              </a:ln>
            </c:spPr>
            <c:extLst>
              <c:ext xmlns:c16="http://schemas.microsoft.com/office/drawing/2014/chart" uri="{C3380CC4-5D6E-409C-BE32-E72D297353CC}">
                <c16:uniqueId val="{00000003-6764-4A7A-B22A-8FDB5443C5C1}"/>
              </c:ext>
            </c:extLst>
          </c:dPt>
          <c:dPt>
            <c:idx val="2"/>
            <c:invertIfNegative val="0"/>
            <c:bubble3D val="0"/>
            <c:spPr>
              <a:solidFill>
                <a:srgbClr val="F9BE00"/>
              </a:solidFill>
              <a:ln w="0">
                <a:noFill/>
              </a:ln>
            </c:spPr>
            <c:extLst>
              <c:ext xmlns:c16="http://schemas.microsoft.com/office/drawing/2014/chart" uri="{C3380CC4-5D6E-409C-BE32-E72D297353CC}">
                <c16:uniqueId val="{00000005-6764-4A7A-B22A-8FDB5443C5C1}"/>
              </c:ext>
            </c:extLst>
          </c:dPt>
          <c:dPt>
            <c:idx val="3"/>
            <c:invertIfNegative val="0"/>
            <c:bubble3D val="0"/>
            <c:spPr>
              <a:solidFill>
                <a:srgbClr val="6BC8CD"/>
              </a:solidFill>
              <a:ln w="0">
                <a:noFill/>
              </a:ln>
            </c:spPr>
            <c:extLst>
              <c:ext xmlns:c16="http://schemas.microsoft.com/office/drawing/2014/chart" uri="{C3380CC4-5D6E-409C-BE32-E72D297353CC}">
                <c16:uniqueId val="{00000007-6764-4A7A-B22A-8FDB5443C5C1}"/>
              </c:ext>
            </c:extLst>
          </c:dPt>
          <c:dPt>
            <c:idx val="4"/>
            <c:invertIfNegative val="0"/>
            <c:bubble3D val="0"/>
            <c:spPr>
              <a:solidFill>
                <a:srgbClr val="FF8B4F"/>
              </a:solidFill>
              <a:ln w="0">
                <a:noFill/>
              </a:ln>
            </c:spPr>
            <c:extLst>
              <c:ext xmlns:c16="http://schemas.microsoft.com/office/drawing/2014/chart" uri="{C3380CC4-5D6E-409C-BE32-E72D297353CC}">
                <c16:uniqueId val="{00000009-6764-4A7A-B22A-8FDB5443C5C1}"/>
              </c:ext>
            </c:extLst>
          </c:dPt>
          <c:dPt>
            <c:idx val="5"/>
            <c:invertIfNegative val="0"/>
            <c:bubble3D val="0"/>
            <c:spPr>
              <a:solidFill>
                <a:srgbClr val="7D5E90"/>
              </a:solidFill>
              <a:ln w="0">
                <a:noFill/>
              </a:ln>
            </c:spPr>
            <c:extLst>
              <c:ext xmlns:c16="http://schemas.microsoft.com/office/drawing/2014/chart" uri="{C3380CC4-5D6E-409C-BE32-E72D297353CC}">
                <c16:uniqueId val="{0000000B-6764-4A7A-B22A-8FDB5443C5C1}"/>
              </c:ext>
            </c:extLst>
          </c:dPt>
          <c:cat>
            <c:strRef>
              <c:f>Sheet1!$A$2:$A$7</c:f>
              <c:strCache>
                <c:ptCount val="6"/>
                <c:pt idx="0">
                  <c:v>0% (i.e., None)</c:v>
                </c:pt>
                <c:pt idx="1">
                  <c:v>1% - 20%</c:v>
                </c:pt>
                <c:pt idx="2">
                  <c:v>21% - 40%</c:v>
                </c:pt>
                <c:pt idx="3">
                  <c:v>41% - 60%</c:v>
                </c:pt>
                <c:pt idx="4">
                  <c:v>61% - 80%</c:v>
                </c:pt>
                <c:pt idx="5">
                  <c:v>81% - 100%</c:v>
                </c:pt>
              </c:strCache>
            </c:strRef>
          </c:cat>
          <c:val>
            <c:numRef>
              <c:f>Sheet1!$B$2:$B$7</c:f>
              <c:numCache>
                <c:formatCode>0.00%</c:formatCode>
                <c:ptCount val="6"/>
                <c:pt idx="0">
                  <c:v>0.24</c:v>
                </c:pt>
                <c:pt idx="1">
                  <c:v>0.42</c:v>
                </c:pt>
                <c:pt idx="2">
                  <c:v>0.19</c:v>
                </c:pt>
                <c:pt idx="3">
                  <c:v>0.105</c:v>
                </c:pt>
                <c:pt idx="4">
                  <c:v>3.5000000000000003E-2</c:v>
                </c:pt>
                <c:pt idx="5">
                  <c:v>0.01</c:v>
                </c:pt>
              </c:numCache>
            </c:numRef>
          </c:val>
          <c:extLst>
            <c:ext xmlns:c16="http://schemas.microsoft.com/office/drawing/2014/chart" uri="{C3380CC4-5D6E-409C-BE32-E72D297353CC}">
              <c16:uniqueId val="{0000000C-6764-4A7A-B22A-8FDB5443C5C1}"/>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8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8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manualLayout>
          <c:layoutTarget val="inner"/>
          <c:xMode val="edge"/>
          <c:yMode val="edge"/>
          <c:x val="8.7040164876876019E-2"/>
          <c:y val="2.8467254111991188E-2"/>
          <c:w val="0.85648859062934324"/>
          <c:h val="0.81887121173276756"/>
        </c:manualLayout>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30B5-4450-9947-1B7E4AEE4601}"/>
              </c:ext>
            </c:extLst>
          </c:dPt>
          <c:dPt>
            <c:idx val="1"/>
            <c:invertIfNegative val="0"/>
            <c:bubble3D val="0"/>
            <c:spPr>
              <a:solidFill>
                <a:srgbClr val="507CB6"/>
              </a:solidFill>
              <a:ln w="0">
                <a:noFill/>
              </a:ln>
            </c:spPr>
            <c:extLst>
              <c:ext xmlns:c16="http://schemas.microsoft.com/office/drawing/2014/chart" uri="{C3380CC4-5D6E-409C-BE32-E72D297353CC}">
                <c16:uniqueId val="{00000003-30B5-4450-9947-1B7E4AEE4601}"/>
              </c:ext>
            </c:extLst>
          </c:dPt>
          <c:cat>
            <c:strRef>
              <c:f>Sheet1!$A$2:$A$3</c:f>
              <c:strCache>
                <c:ptCount val="2"/>
                <c:pt idx="0">
                  <c:v>Yes</c:v>
                </c:pt>
                <c:pt idx="1">
                  <c:v>No</c:v>
                </c:pt>
              </c:strCache>
            </c:strRef>
          </c:cat>
          <c:val>
            <c:numRef>
              <c:f>Sheet1!$B$2:$B$3</c:f>
              <c:numCache>
                <c:formatCode>0.00%</c:formatCode>
                <c:ptCount val="2"/>
                <c:pt idx="0">
                  <c:v>0.78390000000000004</c:v>
                </c:pt>
                <c:pt idx="1">
                  <c:v>0.21609999999999999</c:v>
                </c:pt>
              </c:numCache>
            </c:numRef>
          </c:val>
          <c:extLst>
            <c:ext xmlns:c16="http://schemas.microsoft.com/office/drawing/2014/chart" uri="{C3380CC4-5D6E-409C-BE32-E72D297353CC}">
              <c16:uniqueId val="{00000004-30B5-4450-9947-1B7E4AEE4601}"/>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8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8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manualLayout>
          <c:layoutTarget val="inner"/>
          <c:xMode val="edge"/>
          <c:yMode val="edge"/>
          <c:x val="0.13854904291196751"/>
          <c:y val="3.9142474403987881E-2"/>
          <c:w val="0.82301712166456609"/>
          <c:h val="0.87171355217815116"/>
        </c:manualLayout>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08EC-423E-89E9-F3A04EB37438}"/>
              </c:ext>
            </c:extLst>
          </c:dPt>
          <c:dPt>
            <c:idx val="1"/>
            <c:invertIfNegative val="0"/>
            <c:bubble3D val="0"/>
            <c:spPr>
              <a:solidFill>
                <a:srgbClr val="507CB6"/>
              </a:solidFill>
              <a:ln w="0">
                <a:noFill/>
              </a:ln>
            </c:spPr>
            <c:extLst>
              <c:ext xmlns:c16="http://schemas.microsoft.com/office/drawing/2014/chart" uri="{C3380CC4-5D6E-409C-BE32-E72D297353CC}">
                <c16:uniqueId val="{00000003-08EC-423E-89E9-F3A04EB37438}"/>
              </c:ext>
            </c:extLst>
          </c:dPt>
          <c:dPt>
            <c:idx val="2"/>
            <c:invertIfNegative val="0"/>
            <c:bubble3D val="0"/>
            <c:spPr>
              <a:solidFill>
                <a:srgbClr val="F9BE00"/>
              </a:solidFill>
              <a:ln w="0">
                <a:noFill/>
              </a:ln>
            </c:spPr>
            <c:extLst>
              <c:ext xmlns:c16="http://schemas.microsoft.com/office/drawing/2014/chart" uri="{C3380CC4-5D6E-409C-BE32-E72D297353CC}">
                <c16:uniqueId val="{00000005-08EC-423E-89E9-F3A04EB37438}"/>
              </c:ext>
            </c:extLst>
          </c:dPt>
          <c:dPt>
            <c:idx val="3"/>
            <c:invertIfNegative val="0"/>
            <c:bubble3D val="0"/>
            <c:spPr>
              <a:solidFill>
                <a:srgbClr val="6BC8CD"/>
              </a:solidFill>
              <a:ln w="0">
                <a:noFill/>
              </a:ln>
            </c:spPr>
            <c:extLst>
              <c:ext xmlns:c16="http://schemas.microsoft.com/office/drawing/2014/chart" uri="{C3380CC4-5D6E-409C-BE32-E72D297353CC}">
                <c16:uniqueId val="{00000007-08EC-423E-89E9-F3A04EB37438}"/>
              </c:ext>
            </c:extLst>
          </c:dPt>
          <c:dPt>
            <c:idx val="4"/>
            <c:invertIfNegative val="0"/>
            <c:bubble3D val="0"/>
            <c:spPr>
              <a:solidFill>
                <a:srgbClr val="FF8B4F"/>
              </a:solidFill>
              <a:ln w="0">
                <a:noFill/>
              </a:ln>
            </c:spPr>
            <c:extLst>
              <c:ext xmlns:c16="http://schemas.microsoft.com/office/drawing/2014/chart" uri="{C3380CC4-5D6E-409C-BE32-E72D297353CC}">
                <c16:uniqueId val="{00000009-08EC-423E-89E9-F3A04EB37438}"/>
              </c:ext>
            </c:extLst>
          </c:dPt>
          <c:dPt>
            <c:idx val="5"/>
            <c:invertIfNegative val="0"/>
            <c:bubble3D val="0"/>
            <c:spPr>
              <a:solidFill>
                <a:srgbClr val="7D5E90"/>
              </a:solidFill>
              <a:ln w="0">
                <a:noFill/>
              </a:ln>
            </c:spPr>
            <c:extLst>
              <c:ext xmlns:c16="http://schemas.microsoft.com/office/drawing/2014/chart" uri="{C3380CC4-5D6E-409C-BE32-E72D297353CC}">
                <c16:uniqueId val="{0000000B-08EC-423E-89E9-F3A04EB37438}"/>
              </c:ext>
            </c:extLst>
          </c:dPt>
          <c:cat>
            <c:strRef>
              <c:f>Sheet1!$A$2:$A$7</c:f>
              <c:strCache>
                <c:ptCount val="6"/>
                <c:pt idx="0">
                  <c:v>0% (i.e., None)</c:v>
                </c:pt>
                <c:pt idx="1">
                  <c:v>1% - 20%</c:v>
                </c:pt>
                <c:pt idx="2">
                  <c:v>21% - 40%</c:v>
                </c:pt>
                <c:pt idx="3">
                  <c:v>41% - 60%</c:v>
                </c:pt>
                <c:pt idx="4">
                  <c:v>61% - 80%</c:v>
                </c:pt>
                <c:pt idx="5">
                  <c:v>81% - 100%</c:v>
                </c:pt>
              </c:strCache>
            </c:strRef>
          </c:cat>
          <c:val>
            <c:numRef>
              <c:f>Sheet1!$B$2:$B$7</c:f>
              <c:numCache>
                <c:formatCode>0.00%</c:formatCode>
                <c:ptCount val="6"/>
                <c:pt idx="0">
                  <c:v>0.185</c:v>
                </c:pt>
                <c:pt idx="1">
                  <c:v>0.42</c:v>
                </c:pt>
                <c:pt idx="2">
                  <c:v>0.21</c:v>
                </c:pt>
                <c:pt idx="3">
                  <c:v>0.12</c:v>
                </c:pt>
                <c:pt idx="4">
                  <c:v>4.4999999999999998E-2</c:v>
                </c:pt>
                <c:pt idx="5">
                  <c:v>0.02</c:v>
                </c:pt>
              </c:numCache>
            </c:numRef>
          </c:val>
          <c:extLst>
            <c:ext xmlns:c16="http://schemas.microsoft.com/office/drawing/2014/chart" uri="{C3380CC4-5D6E-409C-BE32-E72D297353CC}">
              <c16:uniqueId val="{0000000C-08EC-423E-89E9-F3A04EB37438}"/>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8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8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manualLayout>
          <c:layoutTarget val="inner"/>
          <c:xMode val="edge"/>
          <c:yMode val="edge"/>
          <c:x val="0.26530057037923027"/>
          <c:y val="4.270088116798678E-2"/>
          <c:w val="0.67781082053079456"/>
          <c:h val="0.80566924244882265"/>
        </c:manualLayout>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F8C0-441F-B3E0-FFFF19B2C12C}"/>
              </c:ext>
            </c:extLst>
          </c:dPt>
          <c:dPt>
            <c:idx val="1"/>
            <c:invertIfNegative val="0"/>
            <c:bubble3D val="0"/>
            <c:spPr>
              <a:solidFill>
                <a:srgbClr val="507CB6"/>
              </a:solidFill>
              <a:ln w="0">
                <a:noFill/>
              </a:ln>
            </c:spPr>
            <c:extLst>
              <c:ext xmlns:c16="http://schemas.microsoft.com/office/drawing/2014/chart" uri="{C3380CC4-5D6E-409C-BE32-E72D297353CC}">
                <c16:uniqueId val="{00000003-F8C0-441F-B3E0-FFFF19B2C12C}"/>
              </c:ext>
            </c:extLst>
          </c:dPt>
          <c:dPt>
            <c:idx val="2"/>
            <c:invertIfNegative val="0"/>
            <c:bubble3D val="0"/>
            <c:spPr>
              <a:solidFill>
                <a:srgbClr val="F9BE00"/>
              </a:solidFill>
              <a:ln w="0">
                <a:noFill/>
              </a:ln>
            </c:spPr>
            <c:extLst>
              <c:ext xmlns:c16="http://schemas.microsoft.com/office/drawing/2014/chart" uri="{C3380CC4-5D6E-409C-BE32-E72D297353CC}">
                <c16:uniqueId val="{00000005-F8C0-441F-B3E0-FFFF19B2C12C}"/>
              </c:ext>
            </c:extLst>
          </c:dPt>
          <c:dPt>
            <c:idx val="3"/>
            <c:invertIfNegative val="0"/>
            <c:bubble3D val="0"/>
            <c:spPr>
              <a:solidFill>
                <a:srgbClr val="6BC8CD"/>
              </a:solidFill>
              <a:ln w="0">
                <a:noFill/>
              </a:ln>
            </c:spPr>
            <c:extLst>
              <c:ext xmlns:c16="http://schemas.microsoft.com/office/drawing/2014/chart" uri="{C3380CC4-5D6E-409C-BE32-E72D297353CC}">
                <c16:uniqueId val="{00000007-F8C0-441F-B3E0-FFFF19B2C12C}"/>
              </c:ext>
            </c:extLst>
          </c:dPt>
          <c:dPt>
            <c:idx val="4"/>
            <c:invertIfNegative val="0"/>
            <c:bubble3D val="0"/>
            <c:spPr>
              <a:solidFill>
                <a:srgbClr val="FF8B4F"/>
              </a:solidFill>
              <a:ln w="0">
                <a:noFill/>
              </a:ln>
            </c:spPr>
            <c:extLst>
              <c:ext xmlns:c16="http://schemas.microsoft.com/office/drawing/2014/chart" uri="{C3380CC4-5D6E-409C-BE32-E72D297353CC}">
                <c16:uniqueId val="{00000009-F8C0-441F-B3E0-FFFF19B2C12C}"/>
              </c:ext>
            </c:extLst>
          </c:dPt>
          <c:dPt>
            <c:idx val="5"/>
            <c:invertIfNegative val="0"/>
            <c:bubble3D val="0"/>
            <c:spPr>
              <a:solidFill>
                <a:srgbClr val="7D5E90"/>
              </a:solidFill>
              <a:ln w="0">
                <a:noFill/>
              </a:ln>
            </c:spPr>
            <c:extLst>
              <c:ext xmlns:c16="http://schemas.microsoft.com/office/drawing/2014/chart" uri="{C3380CC4-5D6E-409C-BE32-E72D297353CC}">
                <c16:uniqueId val="{0000000B-F8C0-441F-B3E0-FFFF19B2C12C}"/>
              </c:ext>
            </c:extLst>
          </c:dPt>
          <c:cat>
            <c:strRef>
              <c:f>Sheet1!$A$2:$A$7</c:f>
              <c:strCache>
                <c:ptCount val="6"/>
                <c:pt idx="0">
                  <c:v>0% (i.e., None)</c:v>
                </c:pt>
                <c:pt idx="1">
                  <c:v>1% - 20%</c:v>
                </c:pt>
                <c:pt idx="2">
                  <c:v>21% - 40%</c:v>
                </c:pt>
                <c:pt idx="3">
                  <c:v>41% - 60%</c:v>
                </c:pt>
                <c:pt idx="4">
                  <c:v>61% - 80%</c:v>
                </c:pt>
                <c:pt idx="5">
                  <c:v>81% - 100%</c:v>
                </c:pt>
              </c:strCache>
            </c:strRef>
          </c:cat>
          <c:val>
            <c:numRef>
              <c:f>Sheet1!$B$2:$B$7</c:f>
              <c:numCache>
                <c:formatCode>0.00%</c:formatCode>
                <c:ptCount val="6"/>
                <c:pt idx="0">
                  <c:v>4.4999999999999998E-2</c:v>
                </c:pt>
                <c:pt idx="1">
                  <c:v>0.26500000000000001</c:v>
                </c:pt>
                <c:pt idx="2">
                  <c:v>0.28499999999999998</c:v>
                </c:pt>
                <c:pt idx="3">
                  <c:v>0.20499999999999999</c:v>
                </c:pt>
                <c:pt idx="4">
                  <c:v>0.14000000000000001</c:v>
                </c:pt>
                <c:pt idx="5">
                  <c:v>0.06</c:v>
                </c:pt>
              </c:numCache>
            </c:numRef>
          </c:val>
          <c:extLst>
            <c:ext xmlns:c16="http://schemas.microsoft.com/office/drawing/2014/chart" uri="{C3380CC4-5D6E-409C-BE32-E72D297353CC}">
              <c16:uniqueId val="{0000000C-F8C0-441F-B3E0-FFFF19B2C12C}"/>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2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2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96BF-4AFA-8909-BFEB4512D9BD}"/>
              </c:ext>
            </c:extLst>
          </c:dPt>
          <c:dPt>
            <c:idx val="1"/>
            <c:invertIfNegative val="0"/>
            <c:bubble3D val="0"/>
            <c:spPr>
              <a:solidFill>
                <a:srgbClr val="507CB6"/>
              </a:solidFill>
              <a:ln w="0">
                <a:noFill/>
              </a:ln>
            </c:spPr>
            <c:extLst>
              <c:ext xmlns:c16="http://schemas.microsoft.com/office/drawing/2014/chart" uri="{C3380CC4-5D6E-409C-BE32-E72D297353CC}">
                <c16:uniqueId val="{00000003-96BF-4AFA-8909-BFEB4512D9BD}"/>
              </c:ext>
            </c:extLst>
          </c:dPt>
          <c:dPt>
            <c:idx val="2"/>
            <c:invertIfNegative val="0"/>
            <c:bubble3D val="0"/>
            <c:spPr>
              <a:solidFill>
                <a:srgbClr val="F9BE00"/>
              </a:solidFill>
              <a:ln w="0">
                <a:noFill/>
              </a:ln>
            </c:spPr>
            <c:extLst>
              <c:ext xmlns:c16="http://schemas.microsoft.com/office/drawing/2014/chart" uri="{C3380CC4-5D6E-409C-BE32-E72D297353CC}">
                <c16:uniqueId val="{00000005-96BF-4AFA-8909-BFEB4512D9BD}"/>
              </c:ext>
            </c:extLst>
          </c:dPt>
          <c:dPt>
            <c:idx val="3"/>
            <c:invertIfNegative val="0"/>
            <c:bubble3D val="0"/>
            <c:spPr>
              <a:solidFill>
                <a:srgbClr val="6BC8CD"/>
              </a:solidFill>
              <a:ln w="0">
                <a:noFill/>
              </a:ln>
            </c:spPr>
            <c:extLst>
              <c:ext xmlns:c16="http://schemas.microsoft.com/office/drawing/2014/chart" uri="{C3380CC4-5D6E-409C-BE32-E72D297353CC}">
                <c16:uniqueId val="{00000007-96BF-4AFA-8909-BFEB4512D9BD}"/>
              </c:ext>
            </c:extLst>
          </c:dPt>
          <c:dPt>
            <c:idx val="4"/>
            <c:invertIfNegative val="0"/>
            <c:bubble3D val="0"/>
            <c:spPr>
              <a:solidFill>
                <a:srgbClr val="FF8B4F"/>
              </a:solidFill>
              <a:ln w="0">
                <a:noFill/>
              </a:ln>
            </c:spPr>
            <c:extLst>
              <c:ext xmlns:c16="http://schemas.microsoft.com/office/drawing/2014/chart" uri="{C3380CC4-5D6E-409C-BE32-E72D297353CC}">
                <c16:uniqueId val="{00000009-96BF-4AFA-8909-BFEB4512D9BD}"/>
              </c:ext>
            </c:extLst>
          </c:dPt>
          <c:dPt>
            <c:idx val="5"/>
            <c:invertIfNegative val="0"/>
            <c:bubble3D val="0"/>
            <c:spPr>
              <a:solidFill>
                <a:srgbClr val="7D5E90"/>
              </a:solidFill>
              <a:ln w="0">
                <a:noFill/>
              </a:ln>
            </c:spPr>
            <c:extLst>
              <c:ext xmlns:c16="http://schemas.microsoft.com/office/drawing/2014/chart" uri="{C3380CC4-5D6E-409C-BE32-E72D297353CC}">
                <c16:uniqueId val="{0000000B-96BF-4AFA-8909-BFEB4512D9BD}"/>
              </c:ext>
            </c:extLst>
          </c:dPt>
          <c:dPt>
            <c:idx val="6"/>
            <c:invertIfNegative val="0"/>
            <c:bubble3D val="0"/>
            <c:spPr>
              <a:solidFill>
                <a:srgbClr val="D25F90"/>
              </a:solidFill>
              <a:ln w="0">
                <a:noFill/>
              </a:ln>
            </c:spPr>
            <c:extLst>
              <c:ext xmlns:c16="http://schemas.microsoft.com/office/drawing/2014/chart" uri="{C3380CC4-5D6E-409C-BE32-E72D297353CC}">
                <c16:uniqueId val="{0000000D-96BF-4AFA-8909-BFEB4512D9BD}"/>
              </c:ext>
            </c:extLst>
          </c:dPt>
          <c:cat>
            <c:strRef>
              <c:f>Sheet1!$A$2:$A$8</c:f>
              <c:strCache>
                <c:ptCount val="7"/>
                <c:pt idx="0">
                  <c:v>Not an embalmer in Year 2019 or prior, so cannot answer</c:v>
                </c:pt>
                <c:pt idx="1">
                  <c:v>0% (i.e., None)</c:v>
                </c:pt>
                <c:pt idx="2">
                  <c:v>1% - 20%</c:v>
                </c:pt>
                <c:pt idx="3">
                  <c:v>21% - 40%</c:v>
                </c:pt>
                <c:pt idx="4">
                  <c:v>41% - 60%</c:v>
                </c:pt>
                <c:pt idx="5">
                  <c:v>61% - 80%</c:v>
                </c:pt>
                <c:pt idx="6">
                  <c:v>81% - 100%</c:v>
                </c:pt>
              </c:strCache>
            </c:strRef>
          </c:cat>
          <c:val>
            <c:numRef>
              <c:f>Sheet1!$B$2:$B$8</c:f>
              <c:numCache>
                <c:formatCode>General</c:formatCode>
                <c:ptCount val="7"/>
                <c:pt idx="0">
                  <c:v>8.5000000000000006E-2</c:v>
                </c:pt>
                <c:pt idx="1">
                  <c:v>0.04</c:v>
                </c:pt>
                <c:pt idx="2">
                  <c:v>0.41</c:v>
                </c:pt>
                <c:pt idx="3">
                  <c:v>0.18</c:v>
                </c:pt>
                <c:pt idx="4">
                  <c:v>0.15</c:v>
                </c:pt>
                <c:pt idx="5">
                  <c:v>7.4999999999999997E-2</c:v>
                </c:pt>
                <c:pt idx="6">
                  <c:v>3.5000000000000003E-2</c:v>
                </c:pt>
              </c:numCache>
            </c:numRef>
          </c:val>
          <c:extLst>
            <c:ext xmlns:c16="http://schemas.microsoft.com/office/drawing/2014/chart" uri="{C3380CC4-5D6E-409C-BE32-E72D297353CC}">
              <c16:uniqueId val="{0000000E-96BF-4AFA-8909-BFEB4512D9BD}"/>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2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8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E332-42E2-9192-C96ACA803911}"/>
              </c:ext>
            </c:extLst>
          </c:dPt>
          <c:dPt>
            <c:idx val="1"/>
            <c:invertIfNegative val="0"/>
            <c:bubble3D val="0"/>
            <c:spPr>
              <a:solidFill>
                <a:srgbClr val="507CB6"/>
              </a:solidFill>
              <a:ln w="0">
                <a:noFill/>
              </a:ln>
            </c:spPr>
            <c:extLst>
              <c:ext xmlns:c16="http://schemas.microsoft.com/office/drawing/2014/chart" uri="{C3380CC4-5D6E-409C-BE32-E72D297353CC}">
                <c16:uniqueId val="{00000003-E332-42E2-9192-C96ACA803911}"/>
              </c:ext>
            </c:extLst>
          </c:dPt>
          <c:dPt>
            <c:idx val="2"/>
            <c:invertIfNegative val="0"/>
            <c:bubble3D val="0"/>
            <c:spPr>
              <a:solidFill>
                <a:srgbClr val="F9BE00"/>
              </a:solidFill>
              <a:ln w="0">
                <a:noFill/>
              </a:ln>
            </c:spPr>
            <c:extLst>
              <c:ext xmlns:c16="http://schemas.microsoft.com/office/drawing/2014/chart" uri="{C3380CC4-5D6E-409C-BE32-E72D297353CC}">
                <c16:uniqueId val="{00000005-E332-42E2-9192-C96ACA803911}"/>
              </c:ext>
            </c:extLst>
          </c:dPt>
          <c:cat>
            <c:strRef>
              <c:f>Sheet1!$A$2:$A$4</c:f>
              <c:strCache>
                <c:ptCount val="3"/>
                <c:pt idx="0">
                  <c:v>Not an embalmer in Year 2019 or prior, so cannot compare</c:v>
                </c:pt>
                <c:pt idx="1">
                  <c:v>Yes</c:v>
                </c:pt>
                <c:pt idx="2">
                  <c:v>No</c:v>
                </c:pt>
              </c:strCache>
            </c:strRef>
          </c:cat>
          <c:val>
            <c:numRef>
              <c:f>Sheet1!$B$2:$B$4</c:f>
              <c:numCache>
                <c:formatCode>General</c:formatCode>
                <c:ptCount val="3"/>
                <c:pt idx="0">
                  <c:v>0.09</c:v>
                </c:pt>
                <c:pt idx="1">
                  <c:v>0.21</c:v>
                </c:pt>
                <c:pt idx="2">
                  <c:v>0.69</c:v>
                </c:pt>
              </c:numCache>
            </c:numRef>
          </c:val>
          <c:extLst>
            <c:ext xmlns:c16="http://schemas.microsoft.com/office/drawing/2014/chart" uri="{C3380CC4-5D6E-409C-BE32-E72D297353CC}">
              <c16:uniqueId val="{00000006-E332-42E2-9192-C96ACA803911}"/>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2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2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0.26596</cdr:x>
      <cdr:y>0.03418</cdr:y>
    </cdr:from>
    <cdr:to>
      <cdr:x>0.31481</cdr:x>
      <cdr:y>0.12553</cdr:y>
    </cdr:to>
    <cdr:sp macro="" textlink="">
      <cdr:nvSpPr>
        <cdr:cNvPr id="2" name="TextBox 1">
          <a:extLst xmlns:a="http://schemas.openxmlformats.org/drawingml/2006/main">
            <a:ext uri="{FF2B5EF4-FFF2-40B4-BE49-F238E27FC236}">
              <a16:creationId xmlns:a16="http://schemas.microsoft.com/office/drawing/2014/main" id="{8E4D6F8F-6F8C-6EF3-3559-954114072059}"/>
            </a:ext>
          </a:extLst>
        </cdr:cNvPr>
        <cdr:cNvSpPr txBox="1"/>
      </cdr:nvSpPr>
      <cdr:spPr>
        <a:xfrm xmlns:a="http://schemas.openxmlformats.org/drawingml/2006/main">
          <a:off x="1861369" y="122003"/>
          <a:ext cx="341906" cy="326003"/>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a:t>19 embalmers</a:t>
          </a:r>
        </a:p>
      </cdr:txBody>
    </cdr:sp>
  </cdr:relSizeAnchor>
  <cdr:relSizeAnchor xmlns:cdr="http://schemas.openxmlformats.org/drawingml/2006/chartDrawing">
    <cdr:from>
      <cdr:x>0.35574</cdr:x>
      <cdr:y>0.25416</cdr:y>
    </cdr:from>
    <cdr:to>
      <cdr:x>0.40573</cdr:x>
      <cdr:y>0.35442</cdr:y>
    </cdr:to>
    <cdr:sp macro="" textlink="">
      <cdr:nvSpPr>
        <cdr:cNvPr id="3" name="TextBox 2">
          <a:extLst xmlns:a="http://schemas.openxmlformats.org/drawingml/2006/main">
            <a:ext uri="{FF2B5EF4-FFF2-40B4-BE49-F238E27FC236}">
              <a16:creationId xmlns:a16="http://schemas.microsoft.com/office/drawing/2014/main" id="{EE0DC9A3-0178-C7B6-128A-E4CC228EC9A0}"/>
            </a:ext>
          </a:extLst>
        </cdr:cNvPr>
        <cdr:cNvSpPr txBox="1"/>
      </cdr:nvSpPr>
      <cdr:spPr>
        <a:xfrm xmlns:a="http://schemas.openxmlformats.org/drawingml/2006/main">
          <a:off x="2489681" y="907110"/>
          <a:ext cx="349858" cy="35780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0.31256</cdr:x>
      <cdr:y>0.20515</cdr:y>
    </cdr:from>
    <cdr:to>
      <cdr:x>0.37051</cdr:x>
      <cdr:y>0.31877</cdr:y>
    </cdr:to>
    <cdr:sp macro="" textlink="">
      <cdr:nvSpPr>
        <cdr:cNvPr id="4" name="TextBox 3">
          <a:extLst xmlns:a="http://schemas.openxmlformats.org/drawingml/2006/main">
            <a:ext uri="{FF2B5EF4-FFF2-40B4-BE49-F238E27FC236}">
              <a16:creationId xmlns:a16="http://schemas.microsoft.com/office/drawing/2014/main" id="{4C92AC09-A1DA-EB3C-2FDB-A8C35E5F5274}"/>
            </a:ext>
          </a:extLst>
        </cdr:cNvPr>
        <cdr:cNvSpPr txBox="1"/>
      </cdr:nvSpPr>
      <cdr:spPr>
        <a:xfrm xmlns:a="http://schemas.openxmlformats.org/drawingml/2006/main">
          <a:off x="2187532" y="732181"/>
          <a:ext cx="405516" cy="40551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a:t>32</a:t>
          </a:r>
        </a:p>
      </cdr:txBody>
    </cdr:sp>
  </cdr:relSizeAnchor>
  <cdr:relSizeAnchor xmlns:cdr="http://schemas.openxmlformats.org/drawingml/2006/chartDrawing">
    <cdr:from>
      <cdr:x>0.27223</cdr:x>
      <cdr:y>0.39104</cdr:y>
    </cdr:from>
    <cdr:to>
      <cdr:x>0.33756</cdr:x>
      <cdr:y>0.52094</cdr:y>
    </cdr:to>
    <cdr:sp macro="" textlink="">
      <cdr:nvSpPr>
        <cdr:cNvPr id="5" name="TextBox 4">
          <a:extLst xmlns:a="http://schemas.openxmlformats.org/drawingml/2006/main">
            <a:ext uri="{FF2B5EF4-FFF2-40B4-BE49-F238E27FC236}">
              <a16:creationId xmlns:a16="http://schemas.microsoft.com/office/drawing/2014/main" id="{E79B86CE-CED6-EDF0-4D86-0FC63E29C0D1}"/>
            </a:ext>
          </a:extLst>
        </cdr:cNvPr>
        <cdr:cNvSpPr txBox="1"/>
      </cdr:nvSpPr>
      <cdr:spPr>
        <a:xfrm xmlns:a="http://schemas.openxmlformats.org/drawingml/2006/main">
          <a:off x="1905260" y="1395618"/>
          <a:ext cx="457200" cy="46362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a:t>21</a:t>
          </a:r>
        </a:p>
      </cdr:txBody>
    </cdr:sp>
  </cdr:relSizeAnchor>
  <cdr:relSizeAnchor xmlns:cdr="http://schemas.openxmlformats.org/drawingml/2006/chartDrawing">
    <cdr:from>
      <cdr:x>0.5</cdr:x>
      <cdr:y>0.41067</cdr:y>
    </cdr:from>
    <cdr:to>
      <cdr:x>0.50653</cdr:x>
      <cdr:y>0.42348</cdr:y>
    </cdr:to>
    <cdr:sp macro="" textlink="">
      <cdr:nvSpPr>
        <cdr:cNvPr id="6" name="TextBox 5">
          <a:extLst xmlns:a="http://schemas.openxmlformats.org/drawingml/2006/main">
            <a:ext uri="{FF2B5EF4-FFF2-40B4-BE49-F238E27FC236}">
              <a16:creationId xmlns:a16="http://schemas.microsoft.com/office/drawing/2014/main" id="{966D257A-1505-5F51-A40D-24064F81DA66}"/>
            </a:ext>
          </a:extLst>
        </cdr:cNvPr>
        <cdr:cNvSpPr txBox="1"/>
      </cdr:nvSpPr>
      <cdr:spPr>
        <a:xfrm xmlns:a="http://schemas.openxmlformats.org/drawingml/2006/main">
          <a:off x="3499337" y="1465690"/>
          <a:ext cx="45719" cy="4571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0.39777</cdr:x>
      <cdr:y>0.55715</cdr:y>
    </cdr:from>
    <cdr:to>
      <cdr:x>0.45685</cdr:x>
      <cdr:y>0.68191</cdr:y>
    </cdr:to>
    <cdr:sp macro="" textlink="">
      <cdr:nvSpPr>
        <cdr:cNvPr id="7" name="TextBox 6">
          <a:extLst xmlns:a="http://schemas.openxmlformats.org/drawingml/2006/main">
            <a:ext uri="{FF2B5EF4-FFF2-40B4-BE49-F238E27FC236}">
              <a16:creationId xmlns:a16="http://schemas.microsoft.com/office/drawing/2014/main" id="{1BAE6277-0015-B8A4-947A-5433E54D5D03}"/>
            </a:ext>
          </a:extLst>
        </cdr:cNvPr>
        <cdr:cNvSpPr txBox="1"/>
      </cdr:nvSpPr>
      <cdr:spPr>
        <a:xfrm xmlns:a="http://schemas.openxmlformats.org/drawingml/2006/main">
          <a:off x="2783879" y="1988487"/>
          <a:ext cx="413468" cy="445273"/>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a:t>60</a:t>
          </a:r>
        </a:p>
      </cdr:txBody>
    </cdr:sp>
  </cdr:relSizeAnchor>
  <cdr:relSizeAnchor xmlns:cdr="http://schemas.openxmlformats.org/drawingml/2006/chartDrawing">
    <cdr:from>
      <cdr:x>0.66959</cdr:x>
      <cdr:y>0.66019</cdr:y>
    </cdr:from>
    <cdr:to>
      <cdr:x>0.67612</cdr:x>
      <cdr:y>0.673</cdr:y>
    </cdr:to>
    <cdr:sp macro="" textlink="">
      <cdr:nvSpPr>
        <cdr:cNvPr id="8" name="TextBox 7">
          <a:extLst xmlns:a="http://schemas.openxmlformats.org/drawingml/2006/main">
            <a:ext uri="{FF2B5EF4-FFF2-40B4-BE49-F238E27FC236}">
              <a16:creationId xmlns:a16="http://schemas.microsoft.com/office/drawing/2014/main" id="{0D9690B3-2786-881E-28A3-A35BF6B0C14A}"/>
            </a:ext>
          </a:extLst>
        </cdr:cNvPr>
        <cdr:cNvSpPr txBox="1"/>
      </cdr:nvSpPr>
      <cdr:spPr>
        <a:xfrm xmlns:a="http://schemas.openxmlformats.org/drawingml/2006/main">
          <a:off x="4686230" y="2356236"/>
          <a:ext cx="45719" cy="4571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0.61023</cdr:x>
      <cdr:y>0.72923</cdr:y>
    </cdr:from>
    <cdr:to>
      <cdr:x>0.66703</cdr:x>
      <cdr:y>0.83492</cdr:y>
    </cdr:to>
    <cdr:sp macro="" textlink="">
      <cdr:nvSpPr>
        <cdr:cNvPr id="9" name="TextBox 8">
          <a:extLst xmlns:a="http://schemas.openxmlformats.org/drawingml/2006/main">
            <a:ext uri="{FF2B5EF4-FFF2-40B4-BE49-F238E27FC236}">
              <a16:creationId xmlns:a16="http://schemas.microsoft.com/office/drawing/2014/main" id="{9CAFBC30-944E-11F4-79C9-629FDC07964E}"/>
            </a:ext>
          </a:extLst>
        </cdr:cNvPr>
        <cdr:cNvSpPr txBox="1"/>
      </cdr:nvSpPr>
      <cdr:spPr>
        <a:xfrm xmlns:a="http://schemas.openxmlformats.org/drawingml/2006/main">
          <a:off x="4270773" y="2602641"/>
          <a:ext cx="397566" cy="37719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a:t>137 embalmers</a:t>
          </a:r>
        </a:p>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0.56751</cdr:x>
      <cdr:y>0.25173</cdr:y>
    </cdr:from>
    <cdr:to>
      <cdr:x>0.63</cdr:x>
      <cdr:y>0.3698</cdr:y>
    </cdr:to>
    <cdr:sp macro="" textlink="">
      <cdr:nvSpPr>
        <cdr:cNvPr id="2" name="TextBox 1">
          <a:extLst xmlns:a="http://schemas.openxmlformats.org/drawingml/2006/main">
            <a:ext uri="{FF2B5EF4-FFF2-40B4-BE49-F238E27FC236}">
              <a16:creationId xmlns:a16="http://schemas.microsoft.com/office/drawing/2014/main" id="{F723653A-D75A-38C1-7245-B63131E6069C}"/>
            </a:ext>
          </a:extLst>
        </cdr:cNvPr>
        <cdr:cNvSpPr txBox="1"/>
      </cdr:nvSpPr>
      <cdr:spPr>
        <a:xfrm xmlns:a="http://schemas.openxmlformats.org/drawingml/2006/main">
          <a:off x="3971835" y="898412"/>
          <a:ext cx="437321" cy="42141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0.21027</cdr:x>
      <cdr:y>0.72408</cdr:y>
    </cdr:from>
    <cdr:to>
      <cdr:x>0.26594</cdr:x>
      <cdr:y>0.83618</cdr:y>
    </cdr:to>
    <cdr:sp macro="" textlink="">
      <cdr:nvSpPr>
        <cdr:cNvPr id="3" name="TextBox 2">
          <a:extLst xmlns:a="http://schemas.openxmlformats.org/drawingml/2006/main">
            <a:ext uri="{FF2B5EF4-FFF2-40B4-BE49-F238E27FC236}">
              <a16:creationId xmlns:a16="http://schemas.microsoft.com/office/drawing/2014/main" id="{C6486313-5427-1DC2-F51F-B419F946E797}"/>
            </a:ext>
          </a:extLst>
        </cdr:cNvPr>
        <cdr:cNvSpPr txBox="1"/>
      </cdr:nvSpPr>
      <cdr:spPr>
        <a:xfrm xmlns:a="http://schemas.openxmlformats.org/drawingml/2006/main">
          <a:off x="1471587" y="2584241"/>
          <a:ext cx="389614" cy="40011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a:t>13 embalmers</a:t>
          </a:r>
        </a:p>
      </cdr:txBody>
    </cdr:sp>
  </cdr:relSizeAnchor>
</c:userShapes>
</file>

<file path=ppt/drawings/drawing3.xml><?xml version="1.0" encoding="utf-8"?>
<c:userShapes xmlns:c="http://schemas.openxmlformats.org/drawingml/2006/chart">
  <cdr:relSizeAnchor xmlns:cdr="http://schemas.openxmlformats.org/drawingml/2006/chartDrawing">
    <cdr:from>
      <cdr:x>0.54988</cdr:x>
      <cdr:y>0.18266</cdr:y>
    </cdr:from>
    <cdr:to>
      <cdr:x>0.59987</cdr:x>
      <cdr:y>0.29406</cdr:y>
    </cdr:to>
    <cdr:sp macro="" textlink="">
      <cdr:nvSpPr>
        <cdr:cNvPr id="2" name="TextBox 1">
          <a:extLst xmlns:a="http://schemas.openxmlformats.org/drawingml/2006/main">
            <a:ext uri="{FF2B5EF4-FFF2-40B4-BE49-F238E27FC236}">
              <a16:creationId xmlns:a16="http://schemas.microsoft.com/office/drawing/2014/main" id="{F8D9A053-910D-8C84-ADFC-260468FF5E09}"/>
            </a:ext>
          </a:extLst>
        </cdr:cNvPr>
        <cdr:cNvSpPr txBox="1"/>
      </cdr:nvSpPr>
      <cdr:spPr>
        <a:xfrm xmlns:a="http://schemas.openxmlformats.org/drawingml/2006/main">
          <a:off x="3848431" y="651921"/>
          <a:ext cx="349857" cy="39756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a:t>112</a:t>
          </a:r>
        </a:p>
      </cdr:txBody>
    </cdr:sp>
  </cdr:relSizeAnchor>
  <cdr:relSizeAnchor xmlns:cdr="http://schemas.openxmlformats.org/drawingml/2006/chartDrawing">
    <cdr:from>
      <cdr:x>0.3811</cdr:x>
      <cdr:y>0.3125</cdr:y>
    </cdr:from>
    <cdr:to>
      <cdr:x>0.44826</cdr:x>
      <cdr:y>0.4246</cdr:y>
    </cdr:to>
    <cdr:sp macro="" textlink="">
      <cdr:nvSpPr>
        <cdr:cNvPr id="3" name="TextBox 2">
          <a:extLst xmlns:a="http://schemas.openxmlformats.org/drawingml/2006/main">
            <a:ext uri="{FF2B5EF4-FFF2-40B4-BE49-F238E27FC236}">
              <a16:creationId xmlns:a16="http://schemas.microsoft.com/office/drawing/2014/main" id="{AA52A38C-E4F2-F63E-C863-ACC66DDA9FEE}"/>
            </a:ext>
          </a:extLst>
        </cdr:cNvPr>
        <cdr:cNvSpPr txBox="1"/>
      </cdr:nvSpPr>
      <cdr:spPr>
        <a:xfrm xmlns:a="http://schemas.openxmlformats.org/drawingml/2006/main">
          <a:off x="2667226" y="1115303"/>
          <a:ext cx="470000" cy="40011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a:t>48</a:t>
          </a:r>
        </a:p>
      </cdr:txBody>
    </cdr:sp>
  </cdr:relSizeAnchor>
  <cdr:relSizeAnchor xmlns:cdr="http://schemas.openxmlformats.org/drawingml/2006/chartDrawing">
    <cdr:from>
      <cdr:x>0.31698</cdr:x>
      <cdr:y>0.46115</cdr:y>
    </cdr:from>
    <cdr:to>
      <cdr:x>0.37833</cdr:x>
      <cdr:y>0.57325</cdr:y>
    </cdr:to>
    <cdr:sp macro="" textlink="">
      <cdr:nvSpPr>
        <cdr:cNvPr id="4" name="TextBox 3">
          <a:extLst xmlns:a="http://schemas.openxmlformats.org/drawingml/2006/main">
            <a:ext uri="{FF2B5EF4-FFF2-40B4-BE49-F238E27FC236}">
              <a16:creationId xmlns:a16="http://schemas.microsoft.com/office/drawing/2014/main" id="{653BFA97-D945-4B24-984E-C4CC0E76CB8F}"/>
            </a:ext>
          </a:extLst>
        </cdr:cNvPr>
        <cdr:cNvSpPr txBox="1"/>
      </cdr:nvSpPr>
      <cdr:spPr>
        <a:xfrm xmlns:a="http://schemas.openxmlformats.org/drawingml/2006/main">
          <a:off x="2218414" y="1645834"/>
          <a:ext cx="429370" cy="40011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a:t>29</a:t>
          </a:r>
        </a:p>
      </cdr:txBody>
    </cdr:sp>
  </cdr:relSizeAnchor>
  <cdr:relSizeAnchor xmlns:cdr="http://schemas.openxmlformats.org/drawingml/2006/chartDrawing">
    <cdr:from>
      <cdr:x>0.25412</cdr:x>
      <cdr:y>0.7371</cdr:y>
    </cdr:from>
    <cdr:to>
      <cdr:x>0.31761</cdr:x>
      <cdr:y>0.84921</cdr:y>
    </cdr:to>
    <cdr:sp macro="" textlink="">
      <cdr:nvSpPr>
        <cdr:cNvPr id="5" name="TextBox 4">
          <a:extLst xmlns:a="http://schemas.openxmlformats.org/drawingml/2006/main">
            <a:ext uri="{FF2B5EF4-FFF2-40B4-BE49-F238E27FC236}">
              <a16:creationId xmlns:a16="http://schemas.microsoft.com/office/drawing/2014/main" id="{9D33DB8E-6E96-94A6-A1A5-D8E9F724D4C9}"/>
            </a:ext>
          </a:extLst>
        </cdr:cNvPr>
        <cdr:cNvSpPr txBox="1"/>
      </cdr:nvSpPr>
      <cdr:spPr>
        <a:xfrm xmlns:a="http://schemas.openxmlformats.org/drawingml/2006/main">
          <a:off x="1778471" y="2630716"/>
          <a:ext cx="444352" cy="40011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a:latin typeface="+mj-lt"/>
            </a:rPr>
            <a:t>6 embalmers</a:t>
          </a:r>
        </a:p>
      </cdr:txBody>
    </cdr:sp>
  </cdr:relSizeAnchor>
</c:userShapes>
</file>

<file path=ppt/drawings/drawing4.xml><?xml version="1.0" encoding="utf-8"?>
<c:userShapes xmlns:c="http://schemas.openxmlformats.org/drawingml/2006/chart">
  <cdr:relSizeAnchor xmlns:cdr="http://schemas.openxmlformats.org/drawingml/2006/chartDrawing">
    <cdr:from>
      <cdr:x>0.45343</cdr:x>
      <cdr:y>0.35451</cdr:y>
    </cdr:from>
    <cdr:to>
      <cdr:x>0.58409</cdr:x>
      <cdr:y>0.61072</cdr:y>
    </cdr:to>
    <cdr:sp macro="" textlink="">
      <cdr:nvSpPr>
        <cdr:cNvPr id="2" name="TextBox 1">
          <a:extLst xmlns:a="http://schemas.openxmlformats.org/drawingml/2006/main">
            <a:ext uri="{FF2B5EF4-FFF2-40B4-BE49-F238E27FC236}">
              <a16:creationId xmlns:a16="http://schemas.microsoft.com/office/drawing/2014/main" id="{B48B32ED-5E6C-62F7-AD3E-97E05A0AD48B}"/>
            </a:ext>
          </a:extLst>
        </cdr:cNvPr>
        <cdr:cNvSpPr txBox="1"/>
      </cdr:nvSpPr>
      <cdr:spPr>
        <a:xfrm xmlns:a="http://schemas.openxmlformats.org/drawingml/2006/main">
          <a:off x="3173442" y="126526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0.40557</cdr:x>
      <cdr:y>0.31503</cdr:y>
    </cdr:from>
    <cdr:to>
      <cdr:x>0.47273</cdr:x>
      <cdr:y>0.42714</cdr:y>
    </cdr:to>
    <cdr:sp macro="" textlink="">
      <cdr:nvSpPr>
        <cdr:cNvPr id="3" name="TextBox 2">
          <a:extLst xmlns:a="http://schemas.openxmlformats.org/drawingml/2006/main">
            <a:ext uri="{FF2B5EF4-FFF2-40B4-BE49-F238E27FC236}">
              <a16:creationId xmlns:a16="http://schemas.microsoft.com/office/drawing/2014/main" id="{9AEE9989-8B10-C4CD-2770-EBDEC8530637}"/>
            </a:ext>
          </a:extLst>
        </cdr:cNvPr>
        <cdr:cNvSpPr txBox="1"/>
      </cdr:nvSpPr>
      <cdr:spPr>
        <a:xfrm xmlns:a="http://schemas.openxmlformats.org/drawingml/2006/main">
          <a:off x="2838457" y="1124343"/>
          <a:ext cx="470000" cy="40011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a:t>58</a:t>
          </a:r>
        </a:p>
      </cdr:txBody>
    </cdr:sp>
  </cdr:relSizeAnchor>
  <cdr:relSizeAnchor xmlns:cdr="http://schemas.openxmlformats.org/drawingml/2006/chartDrawing">
    <cdr:from>
      <cdr:x>0.34311</cdr:x>
      <cdr:y>0.453</cdr:y>
    </cdr:from>
    <cdr:to>
      <cdr:x>0.40117</cdr:x>
      <cdr:y>0.56511</cdr:y>
    </cdr:to>
    <cdr:sp macro="" textlink="">
      <cdr:nvSpPr>
        <cdr:cNvPr id="4" name="TextBox 3">
          <a:extLst xmlns:a="http://schemas.openxmlformats.org/drawingml/2006/main">
            <a:ext uri="{FF2B5EF4-FFF2-40B4-BE49-F238E27FC236}">
              <a16:creationId xmlns:a16="http://schemas.microsoft.com/office/drawing/2014/main" id="{CD491754-1ED8-C7DA-9BCD-188E0ABC76A9}"/>
            </a:ext>
          </a:extLst>
        </cdr:cNvPr>
        <cdr:cNvSpPr txBox="1"/>
      </cdr:nvSpPr>
      <cdr:spPr>
        <a:xfrm xmlns:a="http://schemas.openxmlformats.org/drawingml/2006/main">
          <a:off x="2401293" y="1616758"/>
          <a:ext cx="406390" cy="40011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a:t>32</a:t>
          </a:r>
        </a:p>
      </cdr:txBody>
    </cdr:sp>
  </cdr:relSizeAnchor>
  <cdr:relSizeAnchor xmlns:cdr="http://schemas.openxmlformats.org/drawingml/2006/chartDrawing">
    <cdr:from>
      <cdr:x>0.29198</cdr:x>
      <cdr:y>0.59289</cdr:y>
    </cdr:from>
    <cdr:to>
      <cdr:x>0.35914</cdr:x>
      <cdr:y>0.705</cdr:y>
    </cdr:to>
    <cdr:sp macro="" textlink="">
      <cdr:nvSpPr>
        <cdr:cNvPr id="5" name="TextBox 4">
          <a:extLst xmlns:a="http://schemas.openxmlformats.org/drawingml/2006/main">
            <a:ext uri="{FF2B5EF4-FFF2-40B4-BE49-F238E27FC236}">
              <a16:creationId xmlns:a16="http://schemas.microsoft.com/office/drawing/2014/main" id="{CB5CB2BD-E6CF-C281-960B-A9E6322DF8E7}"/>
            </a:ext>
          </a:extLst>
        </cdr:cNvPr>
        <cdr:cNvSpPr txBox="1"/>
      </cdr:nvSpPr>
      <cdr:spPr>
        <a:xfrm xmlns:a="http://schemas.openxmlformats.org/drawingml/2006/main">
          <a:off x="2043485" y="2116049"/>
          <a:ext cx="470000" cy="40011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a:t>16</a:t>
          </a:r>
        </a:p>
      </cdr:txBody>
    </cdr:sp>
  </cdr:relSizeAnchor>
  <cdr:relSizeAnchor xmlns:cdr="http://schemas.openxmlformats.org/drawingml/2006/chartDrawing">
    <cdr:from>
      <cdr:x>0.27267</cdr:x>
      <cdr:y>0.74216</cdr:y>
    </cdr:from>
    <cdr:to>
      <cdr:x>0.3272</cdr:x>
      <cdr:y>0.84019</cdr:y>
    </cdr:to>
    <cdr:sp macro="" textlink="">
      <cdr:nvSpPr>
        <cdr:cNvPr id="6" name="TextBox 5">
          <a:extLst xmlns:a="http://schemas.openxmlformats.org/drawingml/2006/main">
            <a:ext uri="{FF2B5EF4-FFF2-40B4-BE49-F238E27FC236}">
              <a16:creationId xmlns:a16="http://schemas.microsoft.com/office/drawing/2014/main" id="{3C91B436-203E-2D42-56B0-1BFCB14DFE04}"/>
            </a:ext>
          </a:extLst>
        </cdr:cNvPr>
        <cdr:cNvSpPr txBox="1"/>
      </cdr:nvSpPr>
      <cdr:spPr>
        <a:xfrm xmlns:a="http://schemas.openxmlformats.org/drawingml/2006/main">
          <a:off x="1908313" y="2648796"/>
          <a:ext cx="381662" cy="34985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a:t>8 embalmers</a:t>
          </a:r>
        </a:p>
      </cdr:txBody>
    </cdr:sp>
  </cdr:relSizeAnchor>
</c:userShapes>
</file>

<file path=ppt/drawings/drawing5.xml><?xml version="1.0" encoding="utf-8"?>
<c:userShapes xmlns:c="http://schemas.openxmlformats.org/drawingml/2006/chart">
  <cdr:relSizeAnchor xmlns:cdr="http://schemas.openxmlformats.org/drawingml/2006/chartDrawing">
    <cdr:from>
      <cdr:x>0.45323</cdr:x>
      <cdr:y>0.18043</cdr:y>
    </cdr:from>
    <cdr:to>
      <cdr:x>0.5</cdr:x>
      <cdr:y>0.29254</cdr:y>
    </cdr:to>
    <cdr:sp macro="" textlink="">
      <cdr:nvSpPr>
        <cdr:cNvPr id="2" name="TextBox 1">
          <a:extLst xmlns:a="http://schemas.openxmlformats.org/drawingml/2006/main">
            <a:ext uri="{FF2B5EF4-FFF2-40B4-BE49-F238E27FC236}">
              <a16:creationId xmlns:a16="http://schemas.microsoft.com/office/drawing/2014/main" id="{E9DB64E5-5402-375C-59FA-1A93B6D79FF7}"/>
            </a:ext>
          </a:extLst>
        </cdr:cNvPr>
        <cdr:cNvSpPr txBox="1"/>
      </cdr:nvSpPr>
      <cdr:spPr>
        <a:xfrm xmlns:a="http://schemas.openxmlformats.org/drawingml/2006/main">
          <a:off x="3172004" y="643971"/>
          <a:ext cx="327334" cy="40011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a:t>69</a:t>
          </a:r>
        </a:p>
      </cdr:txBody>
    </cdr:sp>
  </cdr:relSizeAnchor>
  <cdr:relSizeAnchor xmlns:cdr="http://schemas.openxmlformats.org/drawingml/2006/chartDrawing">
    <cdr:from>
      <cdr:x>0.45899</cdr:x>
      <cdr:y>0.31508</cdr:y>
    </cdr:from>
    <cdr:to>
      <cdr:x>0.51693</cdr:x>
      <cdr:y>0.41213</cdr:y>
    </cdr:to>
    <cdr:sp macro="" textlink="">
      <cdr:nvSpPr>
        <cdr:cNvPr id="3" name="TextBox 2">
          <a:extLst xmlns:a="http://schemas.openxmlformats.org/drawingml/2006/main">
            <a:ext uri="{FF2B5EF4-FFF2-40B4-BE49-F238E27FC236}">
              <a16:creationId xmlns:a16="http://schemas.microsoft.com/office/drawing/2014/main" id="{A196EC72-D02A-A864-3059-C80ECF003F29}"/>
            </a:ext>
          </a:extLst>
        </cdr:cNvPr>
        <cdr:cNvSpPr txBox="1"/>
      </cdr:nvSpPr>
      <cdr:spPr>
        <a:xfrm xmlns:a="http://schemas.openxmlformats.org/drawingml/2006/main">
          <a:off x="3212327" y="1124528"/>
          <a:ext cx="405517" cy="34637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a:t>71</a:t>
          </a:r>
        </a:p>
      </cdr:txBody>
    </cdr:sp>
  </cdr:relSizeAnchor>
  <cdr:relSizeAnchor xmlns:cdr="http://schemas.openxmlformats.org/drawingml/2006/chartDrawing">
    <cdr:from>
      <cdr:x>0.40933</cdr:x>
      <cdr:y>0.44319</cdr:y>
    </cdr:from>
    <cdr:to>
      <cdr:x>0.47069</cdr:x>
      <cdr:y>0.55681</cdr:y>
    </cdr:to>
    <cdr:sp macro="" textlink="">
      <cdr:nvSpPr>
        <cdr:cNvPr id="4" name="TextBox 3">
          <a:extLst xmlns:a="http://schemas.openxmlformats.org/drawingml/2006/main">
            <a:ext uri="{FF2B5EF4-FFF2-40B4-BE49-F238E27FC236}">
              <a16:creationId xmlns:a16="http://schemas.microsoft.com/office/drawing/2014/main" id="{EBDAD53D-E78C-D9DC-FA6E-E593C0665E57}"/>
            </a:ext>
          </a:extLst>
        </cdr:cNvPr>
        <cdr:cNvSpPr txBox="1"/>
      </cdr:nvSpPr>
      <cdr:spPr>
        <a:xfrm xmlns:a="http://schemas.openxmlformats.org/drawingml/2006/main">
          <a:off x="2864802" y="1581748"/>
          <a:ext cx="429371" cy="40551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a:t>58</a:t>
          </a:r>
        </a:p>
      </cdr:txBody>
    </cdr:sp>
  </cdr:relSizeAnchor>
  <cdr:relSizeAnchor xmlns:cdr="http://schemas.openxmlformats.org/drawingml/2006/chartDrawing">
    <cdr:from>
      <cdr:x>0.35594</cdr:x>
      <cdr:y>0.57935</cdr:y>
    </cdr:from>
    <cdr:to>
      <cdr:x>0.41161</cdr:x>
      <cdr:y>0.6796</cdr:y>
    </cdr:to>
    <cdr:sp macro="" textlink="">
      <cdr:nvSpPr>
        <cdr:cNvPr id="5" name="TextBox 4">
          <a:extLst xmlns:a="http://schemas.openxmlformats.org/drawingml/2006/main">
            <a:ext uri="{FF2B5EF4-FFF2-40B4-BE49-F238E27FC236}">
              <a16:creationId xmlns:a16="http://schemas.microsoft.com/office/drawing/2014/main" id="{AE3EC311-CE53-7724-758F-B4D5595F852A}"/>
            </a:ext>
          </a:extLst>
        </cdr:cNvPr>
        <cdr:cNvSpPr txBox="1"/>
      </cdr:nvSpPr>
      <cdr:spPr>
        <a:xfrm xmlns:a="http://schemas.openxmlformats.org/drawingml/2006/main">
          <a:off x="2491091" y="2067692"/>
          <a:ext cx="389614" cy="35780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a:t>38</a:t>
          </a:r>
        </a:p>
      </cdr:txBody>
    </cdr:sp>
  </cdr:relSizeAnchor>
  <cdr:relSizeAnchor xmlns:cdr="http://schemas.openxmlformats.org/drawingml/2006/chartDrawing">
    <cdr:from>
      <cdr:x>0.31016</cdr:x>
      <cdr:y>0.71735</cdr:y>
    </cdr:from>
    <cdr:to>
      <cdr:x>0.36356</cdr:x>
      <cdr:y>0.81983</cdr:y>
    </cdr:to>
    <cdr:sp macro="" textlink="">
      <cdr:nvSpPr>
        <cdr:cNvPr id="6" name="TextBox 5">
          <a:extLst xmlns:a="http://schemas.openxmlformats.org/drawingml/2006/main">
            <a:ext uri="{FF2B5EF4-FFF2-40B4-BE49-F238E27FC236}">
              <a16:creationId xmlns:a16="http://schemas.microsoft.com/office/drawing/2014/main" id="{5F0BB344-FBD7-178A-F439-03E15A67CC36}"/>
            </a:ext>
          </a:extLst>
        </cdr:cNvPr>
        <cdr:cNvSpPr txBox="1"/>
      </cdr:nvSpPr>
      <cdr:spPr>
        <a:xfrm xmlns:a="http://schemas.openxmlformats.org/drawingml/2006/main">
          <a:off x="2170706" y="2560235"/>
          <a:ext cx="373711" cy="36576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a:latin typeface="+mj-lt"/>
            </a:rPr>
            <a:t>22 embalmers</a:t>
          </a:r>
        </a:p>
      </cdr:txBody>
    </cdr:sp>
  </cdr:relSizeAnchor>
</c:userShap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136" y="80645"/>
            <a:ext cx="8229600" cy="548713"/>
          </a:xfrm>
        </p:spPr>
        <p:txBody>
          <a:bodyPr/>
          <a:lstStyle>
            <a:lvl1pPr>
              <a:defRPr/>
            </a:lvl1pPr>
          </a:lstStyle>
          <a:p>
            <a:r>
              <a:rPr lang="en-US" dirty="0"/>
              <a:t>Master title style (only changes made to the parent slide will be reflected in the app)</a:t>
            </a:r>
          </a:p>
        </p:txBody>
      </p:sp>
      <p:sp>
        <p:nvSpPr>
          <p:cNvPr id="6" name="Slide Number Placeholder 5"/>
          <p:cNvSpPr>
            <a:spLocks noGrp="1"/>
          </p:cNvSpPr>
          <p:nvPr>
            <p:ph type="sldNum" sz="quarter" idx="12"/>
          </p:nvPr>
        </p:nvSpPr>
        <p:spPr/>
        <p:txBody>
          <a:bodyPr/>
          <a:lstStyle/>
          <a:p>
            <a:fld id="{A88B48FB-E956-2048-9E74-C69E7CAA26CC}" type="slidenum">
              <a:rPr lang="en-US" smtClean="0"/>
              <a:t>‹#›</a:t>
            </a:fld>
            <a:endParaRPr lang="en-US"/>
          </a:p>
        </p:txBody>
      </p:sp>
      <p:sp>
        <p:nvSpPr>
          <p:cNvPr id="8" name="Content Placeholder 7">
            <a:extLst>
              <a:ext uri="{FF2B5EF4-FFF2-40B4-BE49-F238E27FC236}">
                <a16:creationId xmlns:a16="http://schemas.microsoft.com/office/drawing/2014/main" id="{8252A03B-2D42-4DAE-8460-CF96145A8DF0}"/>
              </a:ext>
            </a:extLst>
          </p:cNvPr>
          <p:cNvSpPr>
            <a:spLocks noGrp="1"/>
          </p:cNvSpPr>
          <p:nvPr>
            <p:ph sz="quarter" idx="13" hasCustomPrompt="1"/>
          </p:nvPr>
        </p:nvSpPr>
        <p:spPr>
          <a:xfrm>
            <a:off x="115136" y="1005080"/>
            <a:ext cx="8229600" cy="3569013"/>
          </a:xfrm>
        </p:spPr>
        <p:txBody>
          <a:bodyPr/>
          <a:lstStyle>
            <a:lvl1pPr>
              <a:defRPr sz="1400">
                <a:solidFill>
                  <a:schemeClr val="tx1"/>
                </a:solidFill>
              </a:defRPr>
            </a:lvl1pPr>
            <a:lvl2pPr>
              <a:defRPr sz="1400">
                <a:latin typeface="Arial" panose="020B0604020202020204" pitchFamily="34" charset="0"/>
                <a:cs typeface="Arial" panose="020B0604020202020204" pitchFamily="34" charset="0"/>
              </a:defRPr>
            </a:lvl2pPr>
            <a:lvl3pPr>
              <a:defRPr sz="1200">
                <a:latin typeface="Arial" panose="020B0604020202020204" pitchFamily="34" charset="0"/>
                <a:cs typeface="Arial" panose="020B0604020202020204" pitchFamily="34" charset="0"/>
              </a:defRPr>
            </a:lvl3pPr>
            <a:lvl4pPr>
              <a:defRPr sz="1100">
                <a:latin typeface="Arial" panose="020B0604020202020204" pitchFamily="34" charset="0"/>
                <a:cs typeface="Arial" panose="020B0604020202020204" pitchFamily="34" charset="0"/>
              </a:defRPr>
            </a:lvl4pPr>
            <a:lvl5pPr>
              <a:defRPr sz="1100">
                <a:latin typeface="Arial" panose="020B0604020202020204" pitchFamily="34" charset="0"/>
                <a:cs typeface="Arial" panose="020B0604020202020204" pitchFamily="34" charset="0"/>
              </a:defRPr>
            </a:lvl5pPr>
          </a:lstStyle>
          <a:p>
            <a:pPr lvl="0"/>
            <a:r>
              <a:rPr lang="en-US" dirty="0"/>
              <a:t>Master text style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a:extLst>
              <a:ext uri="{FF2B5EF4-FFF2-40B4-BE49-F238E27FC236}">
                <a16:creationId xmlns:a16="http://schemas.microsoft.com/office/drawing/2014/main" id="{FCB14CF1-AB9B-4870-9E5C-AD8F31C7FF68}"/>
              </a:ext>
            </a:extLst>
          </p:cNvPr>
          <p:cNvSpPr>
            <a:spLocks noGrp="1"/>
          </p:cNvSpPr>
          <p:nvPr>
            <p:ph type="body" sz="quarter" idx="14" hasCustomPrompt="1"/>
          </p:nvPr>
        </p:nvSpPr>
        <p:spPr>
          <a:xfrm>
            <a:off x="123322" y="627419"/>
            <a:ext cx="8229600" cy="239713"/>
          </a:xfrm>
        </p:spPr>
        <p:txBody>
          <a:bodyPr/>
          <a:lstStyle>
            <a:lvl1pPr>
              <a:defRPr/>
            </a:lvl1pPr>
          </a:lstStyle>
          <a:p>
            <a:pPr lvl="0"/>
            <a:r>
              <a:rPr lang="en-US" dirty="0"/>
              <a:t>Master text style</a:t>
            </a:r>
            <a:endParaRPr lang="en-GB" dirty="0"/>
          </a:p>
        </p:txBody>
      </p:sp>
      <p:sp>
        <p:nvSpPr>
          <p:cNvPr id="7" name="Footer Placeholder 3">
            <a:extLst>
              <a:ext uri="{FF2B5EF4-FFF2-40B4-BE49-F238E27FC236}">
                <a16:creationId xmlns:a16="http://schemas.microsoft.com/office/drawing/2014/main" id="{E39551A5-770E-3978-ED85-9963EA081996}"/>
              </a:ext>
            </a:extLst>
          </p:cNvPr>
          <p:cNvSpPr>
            <a:spLocks noGrp="1"/>
          </p:cNvSpPr>
          <p:nvPr>
            <p:ph type="ftr" sz="quarter" idx="3"/>
          </p:nvPr>
        </p:nvSpPr>
        <p:spPr>
          <a:xfrm>
            <a:off x="2057400" y="4811867"/>
            <a:ext cx="6339374"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9" name="Subtitle 1">
            <a:extLst>
              <a:ext uri="{FF2B5EF4-FFF2-40B4-BE49-F238E27FC236}">
                <a16:creationId xmlns:a16="http://schemas.microsoft.com/office/drawing/2014/main" id="{598A6424-24D4-9A7A-503B-1810D9718646}"/>
              </a:ext>
            </a:extLst>
          </p:cNvPr>
          <p:cNvSpPr txBox="1">
            <a:spLocks/>
          </p:cNvSpPr>
          <p:nvPr userDrawn="1"/>
        </p:nvSpPr>
        <p:spPr>
          <a:xfrm>
            <a:off x="44110" y="4880795"/>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7C878E"/>
                </a:solidFill>
                <a:latin typeface="Helvetica Neue"/>
                <a:cs typeface="Helvetica Neue"/>
              </a:rPr>
              <a:t>Powered by</a:t>
            </a:r>
          </a:p>
        </p:txBody>
      </p:sp>
      <p:pic>
        <p:nvPicPr>
          <p:cNvPr id="10" name="Picture 9">
            <a:extLst>
              <a:ext uri="{FF2B5EF4-FFF2-40B4-BE49-F238E27FC236}">
                <a16:creationId xmlns:a16="http://schemas.microsoft.com/office/drawing/2014/main" id="{E8D6880F-98FC-C70E-7434-35DAC835CCE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8610" y="4835992"/>
            <a:ext cx="1213734" cy="295620"/>
          </a:xfrm>
          <a:prstGeom prst="rect">
            <a:avLst/>
          </a:prstGeom>
        </p:spPr>
      </p:pic>
    </p:spTree>
    <p:extLst>
      <p:ext uri="{BB962C8B-B14F-4D97-AF65-F5344CB8AC3E}">
        <p14:creationId xmlns:p14="http://schemas.microsoft.com/office/powerpoint/2010/main" val="59644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chemeClr val="accent1"/>
        </a:solidFill>
        <a:effectLst/>
      </p:bgPr>
    </p:bg>
    <p:spTree>
      <p:nvGrpSpPr>
        <p:cNvPr id="1" name=""/>
        <p:cNvGrpSpPr/>
        <p:nvPr/>
      </p:nvGrpSpPr>
      <p:grpSpPr>
        <a:xfrm>
          <a:off x="0" y="0"/>
          <a:ext cx="0" cy="0"/>
          <a:chOff x="0" y="0"/>
          <a:chExt cx="0" cy="0"/>
        </a:xfrm>
      </p:grpSpPr>
      <p:sp>
        <p:nvSpPr>
          <p:cNvPr id="8" name="Text Placeholder 7"/>
          <p:cNvSpPr>
            <a:spLocks noGrp="1"/>
          </p:cNvSpPr>
          <p:nvPr>
            <p:ph type="body" sz="quarter" idx="11" hasCustomPrompt="1"/>
          </p:nvPr>
        </p:nvSpPr>
        <p:spPr>
          <a:xfrm>
            <a:off x="256494" y="2494609"/>
            <a:ext cx="7787252" cy="1234730"/>
          </a:xfrm>
        </p:spPr>
        <p:txBody>
          <a:bodyPr anchor="b">
            <a:normAutofit/>
          </a:bodyPr>
          <a:lstStyle>
            <a:lvl1pPr marL="0" indent="0">
              <a:buNone/>
              <a:defRPr sz="3200" b="1" baseline="0">
                <a:solidFill>
                  <a:schemeClr val="bg1"/>
                </a:solidFill>
              </a:defRPr>
            </a:lvl1pPr>
          </a:lstStyle>
          <a:p>
            <a:pPr lvl="0"/>
            <a:r>
              <a:rPr lang="en-US" dirty="0"/>
              <a:t>Title style (only changes made to the parent slide will be reflected in the app)</a:t>
            </a:r>
          </a:p>
        </p:txBody>
      </p:sp>
      <p:sp>
        <p:nvSpPr>
          <p:cNvPr id="3" name="Text Placeholder 2"/>
          <p:cNvSpPr>
            <a:spLocks noGrp="1"/>
          </p:cNvSpPr>
          <p:nvPr>
            <p:ph type="body" sz="quarter" idx="12" hasCustomPrompt="1"/>
          </p:nvPr>
        </p:nvSpPr>
        <p:spPr>
          <a:xfrm>
            <a:off x="266162" y="3729038"/>
            <a:ext cx="2938463" cy="385762"/>
          </a:xfrm>
        </p:spPr>
        <p:txBody>
          <a:bodyPr>
            <a:normAutofit/>
          </a:bodyPr>
          <a:lstStyle>
            <a:lvl1pPr>
              <a:defRPr sz="1200" baseline="0">
                <a:solidFill>
                  <a:schemeClr val="bg1"/>
                </a:solidFill>
              </a:defRPr>
            </a:lvl1pPr>
          </a:lstStyle>
          <a:p>
            <a:pPr lvl="0"/>
            <a:r>
              <a:rPr lang="en-US" dirty="0"/>
              <a:t>Title slide subtitle style</a:t>
            </a:r>
          </a:p>
        </p:txBody>
      </p:sp>
      <p:sp>
        <p:nvSpPr>
          <p:cNvPr id="5" name="Subtitle 1">
            <a:extLst>
              <a:ext uri="{FF2B5EF4-FFF2-40B4-BE49-F238E27FC236}">
                <a16:creationId xmlns:a16="http://schemas.microsoft.com/office/drawing/2014/main" id="{B397FB30-D0E6-47F8-D354-616B0E20A00C}"/>
              </a:ext>
            </a:extLst>
          </p:cNvPr>
          <p:cNvSpPr txBox="1">
            <a:spLocks/>
          </p:cNvSpPr>
          <p:nvPr userDrawn="1"/>
        </p:nvSpPr>
        <p:spPr>
          <a:xfrm>
            <a:off x="3389891" y="4862023"/>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FFFFFF"/>
                </a:solidFill>
                <a:latin typeface="Helvetica Neue"/>
                <a:cs typeface="Helvetica Neue"/>
              </a:rPr>
              <a:t>Powered by</a:t>
            </a:r>
          </a:p>
        </p:txBody>
      </p:sp>
      <p:pic>
        <p:nvPicPr>
          <p:cNvPr id="6" name="Picture 5">
            <a:extLst>
              <a:ext uri="{FF2B5EF4-FFF2-40B4-BE49-F238E27FC236}">
                <a16:creationId xmlns:a16="http://schemas.microsoft.com/office/drawing/2014/main" id="{664C1F35-7934-3723-FBBD-74C99BCA9C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56014" y="4791407"/>
            <a:ext cx="1381743" cy="336541"/>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sponse Summary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7B593F9-7B30-274B-BFFF-492683631E49}" type="slidenum">
              <a:rPr lang="en-US" smtClean="0"/>
              <a:t>‹#›</a:t>
            </a:fld>
            <a:endParaRPr lang="en-US"/>
          </a:p>
        </p:txBody>
      </p:sp>
      <p:sp>
        <p:nvSpPr>
          <p:cNvPr id="13" name="Text Placeholder 12"/>
          <p:cNvSpPr>
            <a:spLocks noGrp="1"/>
          </p:cNvSpPr>
          <p:nvPr>
            <p:ph type="body" sz="quarter" idx="13" hasCustomPrompt="1"/>
          </p:nvPr>
        </p:nvSpPr>
        <p:spPr>
          <a:xfrm>
            <a:off x="211403" y="3639393"/>
            <a:ext cx="4576388" cy="350837"/>
          </a:xfrm>
        </p:spPr>
        <p:txBody>
          <a:bodyPr/>
          <a:lstStyle>
            <a:lvl1pPr>
              <a:defRPr b="0"/>
            </a:lvl1pPr>
          </a:lstStyle>
          <a:p>
            <a:pPr lvl="0"/>
            <a:r>
              <a:rPr lang="en-US" dirty="0"/>
              <a:t>Master text style</a:t>
            </a:r>
          </a:p>
        </p:txBody>
      </p:sp>
      <p:sp>
        <p:nvSpPr>
          <p:cNvPr id="17" name="Title 16"/>
          <p:cNvSpPr>
            <a:spLocks noGrp="1"/>
          </p:cNvSpPr>
          <p:nvPr>
            <p:ph type="title" hasCustomPrompt="1"/>
          </p:nvPr>
        </p:nvSpPr>
        <p:spPr>
          <a:xfrm>
            <a:off x="204788" y="2334751"/>
            <a:ext cx="8229600" cy="857250"/>
          </a:xfrm>
        </p:spPr>
        <p:txBody>
          <a:bodyPr/>
          <a:lstStyle/>
          <a:p>
            <a:r>
              <a:rPr lang="en-US" dirty="0"/>
              <a:t>Master title style (only changes made to the parent slide will be reflected in the app)</a:t>
            </a:r>
          </a:p>
        </p:txBody>
      </p:sp>
      <p:sp>
        <p:nvSpPr>
          <p:cNvPr id="16" name="Text Placeholder 5"/>
          <p:cNvSpPr>
            <a:spLocks noGrp="1"/>
          </p:cNvSpPr>
          <p:nvPr>
            <p:ph type="body" sz="quarter" idx="17" hasCustomPrompt="1"/>
          </p:nvPr>
        </p:nvSpPr>
        <p:spPr>
          <a:xfrm>
            <a:off x="204788" y="3158633"/>
            <a:ext cx="3859212" cy="280987"/>
          </a:xfrm>
        </p:spPr>
        <p:txBody>
          <a:bodyPr/>
          <a:lstStyle>
            <a:lvl2pPr marL="4763" indent="0">
              <a:buNone/>
              <a:defRPr sz="1600">
                <a:solidFill>
                  <a:schemeClr val="bg1">
                    <a:lumMod val="50000"/>
                  </a:schemeClr>
                </a:solidFill>
                <a:latin typeface="Arial"/>
                <a:cs typeface="Arial"/>
              </a:defRPr>
            </a:lvl2pPr>
          </a:lstStyle>
          <a:p>
            <a:pPr lvl="1"/>
            <a:r>
              <a:rPr lang="en-US" dirty="0"/>
              <a:t>Total Responses style</a:t>
            </a:r>
          </a:p>
        </p:txBody>
      </p:sp>
      <p:sp>
        <p:nvSpPr>
          <p:cNvPr id="7" name="Text Placeholder 12"/>
          <p:cNvSpPr>
            <a:spLocks noGrp="1"/>
          </p:cNvSpPr>
          <p:nvPr>
            <p:ph type="body" sz="quarter" idx="18" hasCustomPrompt="1"/>
          </p:nvPr>
        </p:nvSpPr>
        <p:spPr>
          <a:xfrm>
            <a:off x="211403" y="4047840"/>
            <a:ext cx="4576388" cy="350837"/>
          </a:xfrm>
        </p:spPr>
        <p:txBody>
          <a:bodyPr/>
          <a:lstStyle>
            <a:lvl1pPr>
              <a:defRPr b="0"/>
            </a:lvl1pPr>
          </a:lstStyle>
          <a:p>
            <a:pPr lvl="0"/>
            <a:r>
              <a:rPr lang="en-US" dirty="0"/>
              <a:t>Master text style</a:t>
            </a:r>
          </a:p>
        </p:txBody>
      </p:sp>
      <p:sp>
        <p:nvSpPr>
          <p:cNvPr id="8" name="Footer Placeholder 3">
            <a:extLst>
              <a:ext uri="{FF2B5EF4-FFF2-40B4-BE49-F238E27FC236}">
                <a16:creationId xmlns:a16="http://schemas.microsoft.com/office/drawing/2014/main" id="{CDF05C82-1244-9CA3-984A-2EEF32F7964F}"/>
              </a:ext>
            </a:extLst>
          </p:cNvPr>
          <p:cNvSpPr>
            <a:spLocks noGrp="1"/>
          </p:cNvSpPr>
          <p:nvPr>
            <p:ph type="ftr" sz="quarter" idx="3"/>
          </p:nvPr>
        </p:nvSpPr>
        <p:spPr>
          <a:xfrm>
            <a:off x="2057400" y="4811867"/>
            <a:ext cx="6306014"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9" name="Subtitle 1">
            <a:extLst>
              <a:ext uri="{FF2B5EF4-FFF2-40B4-BE49-F238E27FC236}">
                <a16:creationId xmlns:a16="http://schemas.microsoft.com/office/drawing/2014/main" id="{95CE0200-F192-0824-3C26-E467CCA0AF48}"/>
              </a:ext>
            </a:extLst>
          </p:cNvPr>
          <p:cNvSpPr txBox="1">
            <a:spLocks/>
          </p:cNvSpPr>
          <p:nvPr userDrawn="1"/>
        </p:nvSpPr>
        <p:spPr>
          <a:xfrm>
            <a:off x="44110" y="4880795"/>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7C878E"/>
                </a:solidFill>
                <a:latin typeface="Helvetica Neue"/>
                <a:cs typeface="Helvetica Neue"/>
              </a:rPr>
              <a:t>Powered by</a:t>
            </a:r>
          </a:p>
        </p:txBody>
      </p:sp>
      <p:pic>
        <p:nvPicPr>
          <p:cNvPr id="10" name="Picture 9">
            <a:extLst>
              <a:ext uri="{FF2B5EF4-FFF2-40B4-BE49-F238E27FC236}">
                <a16:creationId xmlns:a16="http://schemas.microsoft.com/office/drawing/2014/main" id="{EEAE7EF1-F906-EB3F-7B2E-99EE2BAA376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8610" y="4835992"/>
            <a:ext cx="1213734" cy="295620"/>
          </a:xfrm>
          <a:prstGeom prst="rect">
            <a:avLst/>
          </a:prstGeom>
        </p:spPr>
      </p:pic>
    </p:spTree>
    <p:extLst>
      <p:ext uri="{BB962C8B-B14F-4D97-AF65-F5344CB8AC3E}">
        <p14:creationId xmlns:p14="http://schemas.microsoft.com/office/powerpoint/2010/main" val="296483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136" y="80645"/>
            <a:ext cx="8229600" cy="581143"/>
          </a:xfrm>
        </p:spPr>
        <p:txBody>
          <a:bodyPr/>
          <a:lstStyle/>
          <a:p>
            <a:r>
              <a:rPr lang="en-US" dirty="0"/>
              <a:t>Master title style (only changes made to the parent slide will be reflected in the app)</a:t>
            </a:r>
          </a:p>
        </p:txBody>
      </p:sp>
      <p:sp>
        <p:nvSpPr>
          <p:cNvPr id="3" name="Content Placeholder 2"/>
          <p:cNvSpPr>
            <a:spLocks noGrp="1"/>
          </p:cNvSpPr>
          <p:nvPr>
            <p:ph idx="1" hasCustomPrompt="1"/>
          </p:nvPr>
        </p:nvSpPr>
        <p:spPr>
          <a:xfrm>
            <a:off x="122570" y="666350"/>
            <a:ext cx="5332506" cy="249144"/>
          </a:xfrm>
        </p:spPr>
        <p:txBody>
          <a:bodyPr/>
          <a:lstStyle/>
          <a:p>
            <a:pPr lvl="0"/>
            <a:r>
              <a:rPr lang="en-US" dirty="0"/>
              <a:t>Master text style</a:t>
            </a:r>
          </a:p>
        </p:txBody>
      </p:sp>
      <p:sp>
        <p:nvSpPr>
          <p:cNvPr id="6" name="Slide Number Placeholder 5"/>
          <p:cNvSpPr>
            <a:spLocks noGrp="1"/>
          </p:cNvSpPr>
          <p:nvPr>
            <p:ph type="sldNum" sz="quarter" idx="12"/>
          </p:nvPr>
        </p:nvSpPr>
        <p:spPr/>
        <p:txBody>
          <a:bodyPr/>
          <a:lstStyle/>
          <a:p>
            <a:fld id="{A88B48FB-E956-2048-9E74-C69E7CAA26CC}" type="slidenum">
              <a:rPr lang="en-US" smtClean="0"/>
              <a:t>‹#›</a:t>
            </a:fld>
            <a:endParaRPr lang="en-US"/>
          </a:p>
        </p:txBody>
      </p:sp>
      <p:sp>
        <p:nvSpPr>
          <p:cNvPr id="5" name="Footer Placeholder 3">
            <a:extLst>
              <a:ext uri="{FF2B5EF4-FFF2-40B4-BE49-F238E27FC236}">
                <a16:creationId xmlns:a16="http://schemas.microsoft.com/office/drawing/2014/main" id="{9FE2B938-E785-E802-7A9A-5AD4FEF6088C}"/>
              </a:ext>
            </a:extLst>
          </p:cNvPr>
          <p:cNvSpPr>
            <a:spLocks noGrp="1"/>
          </p:cNvSpPr>
          <p:nvPr>
            <p:ph type="ftr" sz="quarter" idx="3"/>
          </p:nvPr>
        </p:nvSpPr>
        <p:spPr>
          <a:xfrm>
            <a:off x="2093976" y="4811867"/>
            <a:ext cx="6302798"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7" name="Subtitle 1">
            <a:extLst>
              <a:ext uri="{FF2B5EF4-FFF2-40B4-BE49-F238E27FC236}">
                <a16:creationId xmlns:a16="http://schemas.microsoft.com/office/drawing/2014/main" id="{13756DC3-62A3-EAD0-0902-502D886CC750}"/>
              </a:ext>
            </a:extLst>
          </p:cNvPr>
          <p:cNvSpPr txBox="1">
            <a:spLocks/>
          </p:cNvSpPr>
          <p:nvPr userDrawn="1"/>
        </p:nvSpPr>
        <p:spPr>
          <a:xfrm>
            <a:off x="44110" y="4880795"/>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7C878E"/>
                </a:solidFill>
                <a:latin typeface="Helvetica Neue"/>
                <a:cs typeface="Helvetica Neue"/>
              </a:rPr>
              <a:t>Powered by</a:t>
            </a:r>
          </a:p>
        </p:txBody>
      </p:sp>
      <p:pic>
        <p:nvPicPr>
          <p:cNvPr id="8" name="Picture 7">
            <a:extLst>
              <a:ext uri="{FF2B5EF4-FFF2-40B4-BE49-F238E27FC236}">
                <a16:creationId xmlns:a16="http://schemas.microsoft.com/office/drawing/2014/main" id="{91750C52-00F9-42B7-9AC0-F5417C88D42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8610" y="4835992"/>
            <a:ext cx="1213734" cy="295620"/>
          </a:xfrm>
          <a:prstGeom prst="rect">
            <a:avLst/>
          </a:prstGeom>
        </p:spPr>
      </p:pic>
    </p:spTree>
    <p:extLst>
      <p:ext uri="{BB962C8B-B14F-4D97-AF65-F5344CB8AC3E}">
        <p14:creationId xmlns:p14="http://schemas.microsoft.com/office/powerpoint/2010/main" val="21622404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5136" y="270516"/>
            <a:ext cx="8229600" cy="391272"/>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22570" y="666350"/>
            <a:ext cx="5332506" cy="249144"/>
          </a:xfrm>
          <a:prstGeom prst="rect">
            <a:avLst/>
          </a:prstGeom>
        </p:spPr>
        <p:txBody>
          <a:bodyPr vert="horz" lIns="91440" tIns="45720" rIns="91440" bIns="45720" rtlCol="0">
            <a:normAutofit/>
          </a:bodyPr>
          <a:lstStyle/>
          <a:p>
            <a:pPr lvl="0"/>
            <a:r>
              <a:rPr lang="en-US" dirty="0"/>
              <a:t>Click to edit Master text styles</a:t>
            </a:r>
          </a:p>
        </p:txBody>
      </p:sp>
      <p:sp>
        <p:nvSpPr>
          <p:cNvPr id="6" name="Slide Number Placeholder 5"/>
          <p:cNvSpPr>
            <a:spLocks noGrp="1"/>
          </p:cNvSpPr>
          <p:nvPr>
            <p:ph type="sldNum" sz="quarter" idx="4"/>
          </p:nvPr>
        </p:nvSpPr>
        <p:spPr>
          <a:xfrm>
            <a:off x="8367076" y="4815076"/>
            <a:ext cx="626035" cy="274637"/>
          </a:xfrm>
          <a:prstGeom prst="rect">
            <a:avLst/>
          </a:prstGeom>
        </p:spPr>
        <p:txBody>
          <a:bodyPr vert="horz" lIns="91440" tIns="45720" rIns="91440" bIns="45720" rtlCol="0" anchor="ctr"/>
          <a:lstStyle>
            <a:lvl1pPr algn="r">
              <a:defRPr sz="1000">
                <a:solidFill>
                  <a:schemeClr val="tx2">
                    <a:lumMod val="60000"/>
                    <a:lumOff val="40000"/>
                  </a:schemeClr>
                </a:solidFill>
                <a:latin typeface="Arial"/>
                <a:cs typeface="Arial"/>
              </a:defRPr>
            </a:lvl1pPr>
          </a:lstStyle>
          <a:p>
            <a:fld id="{A88B48FB-E956-2048-9E74-C69E7CAA26CC}" type="slidenum">
              <a:rPr lang="en-US" smtClean="0"/>
              <a:pPr/>
              <a:t>‹#›</a:t>
            </a:fld>
            <a:endParaRPr lang="en-US" dirty="0"/>
          </a:p>
        </p:txBody>
      </p:sp>
      <p:sp>
        <p:nvSpPr>
          <p:cNvPr id="4" name="Footer Placeholder 3">
            <a:extLst>
              <a:ext uri="{FF2B5EF4-FFF2-40B4-BE49-F238E27FC236}">
                <a16:creationId xmlns:a16="http://schemas.microsoft.com/office/drawing/2014/main" id="{C67FE218-D8C1-4598-C115-912209DA107F}"/>
              </a:ext>
            </a:extLst>
          </p:cNvPr>
          <p:cNvSpPr>
            <a:spLocks noGrp="1"/>
          </p:cNvSpPr>
          <p:nvPr>
            <p:ph type="ftr" sz="quarter" idx="3"/>
          </p:nvPr>
        </p:nvSpPr>
        <p:spPr>
          <a:xfrm>
            <a:off x="2058920" y="4811866"/>
            <a:ext cx="6380992"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Tree>
    <p:extLst>
      <p:ext uri="{BB962C8B-B14F-4D97-AF65-F5344CB8AC3E}">
        <p14:creationId xmlns:p14="http://schemas.microsoft.com/office/powerpoint/2010/main" val="594875503"/>
      </p:ext>
    </p:extLst>
  </p:cSld>
  <p:clrMap bg1="lt1" tx1="dk1" bg2="lt2" tx2="dk2" accent1="accent1" accent2="accent2" accent3="accent3" accent4="accent4" accent5="accent5" accent6="accent6" hlink="hlink" folHlink="folHlink"/>
  <p:sldLayoutIdLst>
    <p:sldLayoutId id="2147483661" r:id="rId1"/>
    <p:sldLayoutId id="2147483674" r:id="rId2"/>
    <p:sldLayoutId id="2147483671" r:id="rId3"/>
    <p:sldLayoutId id="2147483675" r:id="rId4"/>
  </p:sldLayoutIdLst>
  <p:hf hdr="0" dt="0"/>
  <p:txStyles>
    <p:titleStyle>
      <a:lvl1pPr algn="l" defTabSz="457200" rtl="0" eaLnBrk="1" latinLnBrk="0" hangingPunct="1">
        <a:spcBef>
          <a:spcPct val="0"/>
        </a:spcBef>
        <a:buNone/>
        <a:defRPr sz="18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1000" kern="1200">
          <a:solidFill>
            <a:schemeClr val="bg1">
              <a:lumMod val="50000"/>
            </a:schemeClr>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thomashaviland@sbcglobal.net"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2"/>
          </p:nvPr>
        </p:nvSpPr>
        <p:spPr>
          <a:xfrm>
            <a:off x="4953661" y="3171578"/>
            <a:ext cx="4071069" cy="1431235"/>
          </a:xfrm>
        </p:spPr>
        <p:txBody>
          <a:bodyPr>
            <a:normAutofit/>
          </a:bodyPr>
          <a:lstStyle/>
          <a:p>
            <a:r>
              <a:rPr lang="en-GB" sz="1600" dirty="0"/>
              <a:t>Thomas Haviland </a:t>
            </a:r>
          </a:p>
          <a:p>
            <a:r>
              <a:rPr lang="en-GB" sz="1600" dirty="0"/>
              <a:t>Email:  </a:t>
            </a:r>
            <a:r>
              <a:rPr lang="en-GB" sz="1600" dirty="0">
                <a:hlinkClick r:id="rId2">
                  <a:extLst>
                    <a:ext uri="{A12FA001-AC4F-418D-AE19-62706E023703}">
                      <ahyp:hlinkClr xmlns:ahyp="http://schemas.microsoft.com/office/drawing/2018/hyperlinkcolor" val="tx"/>
                    </a:ext>
                  </a:extLst>
                </a:hlinkClick>
              </a:rPr>
              <a:t>thomashaviland@sbcglobal.net</a:t>
            </a:r>
            <a:endParaRPr lang="en-GB" sz="1600" dirty="0"/>
          </a:p>
          <a:p>
            <a:r>
              <a:rPr lang="en-GB" sz="1600" dirty="0"/>
              <a:t>Phone:  (937)-431-0801</a:t>
            </a:r>
          </a:p>
          <a:p>
            <a:endParaRPr dirty="0"/>
          </a:p>
        </p:txBody>
      </p:sp>
      <p:sp>
        <p:nvSpPr>
          <p:cNvPr id="4" name="TextBox 3">
            <a:extLst>
              <a:ext uri="{FF2B5EF4-FFF2-40B4-BE49-F238E27FC236}">
                <a16:creationId xmlns:a16="http://schemas.microsoft.com/office/drawing/2014/main" id="{FAEDDE0F-FA8B-EBBB-B4D9-0C0FEDCE7AF1}"/>
              </a:ext>
            </a:extLst>
          </p:cNvPr>
          <p:cNvSpPr txBox="1"/>
          <p:nvPr/>
        </p:nvSpPr>
        <p:spPr>
          <a:xfrm>
            <a:off x="115294" y="739470"/>
            <a:ext cx="8913412" cy="2062103"/>
          </a:xfrm>
          <a:prstGeom prst="rect">
            <a:avLst/>
          </a:prstGeom>
          <a:noFill/>
        </p:spPr>
        <p:txBody>
          <a:bodyPr wrap="square" rtlCol="0">
            <a:spAutoFit/>
          </a:bodyPr>
          <a:lstStyle/>
          <a:p>
            <a:pPr algn="ctr"/>
            <a:r>
              <a:rPr lang="en-GB" sz="3600" dirty="0">
                <a:solidFill>
                  <a:schemeClr val="bg1"/>
                </a:solidFill>
              </a:rPr>
              <a:t>WORLDWIDE</a:t>
            </a:r>
          </a:p>
          <a:p>
            <a:pPr algn="ctr"/>
            <a:r>
              <a:rPr lang="en-GB" sz="3600" dirty="0">
                <a:solidFill>
                  <a:schemeClr val="bg1"/>
                </a:solidFill>
              </a:rPr>
              <a:t>EMBALMER BLOOD CLOT SURVEY</a:t>
            </a:r>
            <a:r>
              <a:rPr lang="en-GB" sz="4000" dirty="0">
                <a:solidFill>
                  <a:schemeClr val="bg1"/>
                </a:solidFill>
              </a:rPr>
              <a:t> </a:t>
            </a:r>
          </a:p>
          <a:p>
            <a:pPr algn="ctr"/>
            <a:r>
              <a:rPr lang="en-GB" sz="2400" dirty="0">
                <a:solidFill>
                  <a:schemeClr val="bg1"/>
                </a:solidFill>
              </a:rPr>
              <a:t>(United States, Canada, United Kingdom, Australia)</a:t>
            </a:r>
          </a:p>
          <a:p>
            <a:pPr algn="ctr"/>
            <a:r>
              <a:rPr lang="en-GB" sz="2400" dirty="0">
                <a:solidFill>
                  <a:schemeClr val="bg1"/>
                </a:solidFill>
              </a:rPr>
              <a:t>(conducted December 2023 – January 2024)</a:t>
            </a:r>
            <a:endParaRPr lang="en-US" sz="2400"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822803" y="500945"/>
            <a:ext cx="8229600" cy="548713"/>
          </a:xfrm>
        </p:spPr>
        <p:txBody>
          <a:bodyPr>
            <a:noAutofit/>
          </a:bodyPr>
          <a:lstStyle/>
          <a:p>
            <a:r>
              <a:rPr lang="en-GB" dirty="0"/>
              <a:t>Q10: Did you embalm an increased number of infant deaths (i.e., miscarriages, fetal demises, stillborns, SIDS) in Year 2023 when compared to Years 2019 and prior?</a:t>
            </a:r>
            <a:endParaRPr dirty="0"/>
          </a:p>
        </p:txBody>
      </p:sp>
      <p:graphicFrame>
        <p:nvGraphicFramePr>
          <p:cNvPr id="4" name="Chart Placeholder"/>
          <p:cNvGraphicFramePr>
            <a:graphicFrameLocks noGrp="1"/>
          </p:cNvGraphicFramePr>
          <p:nvPr>
            <p:extLst>
              <p:ext uri="{D42A27DB-BD31-4B8C-83A1-F6EECF244321}">
                <p14:modId xmlns:p14="http://schemas.microsoft.com/office/powerpoint/2010/main" val="2993845737"/>
              </p:ext>
            </p:extLst>
          </p:nvPr>
        </p:nvGraphicFramePr>
        <p:xfrm>
          <a:off x="453224" y="1216635"/>
          <a:ext cx="6998677" cy="356901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0F12E486-4C41-B0E7-59F7-A73BF87FBB6B}"/>
              </a:ext>
            </a:extLst>
          </p:cNvPr>
          <p:cNvSpPr txBox="1"/>
          <p:nvPr/>
        </p:nvSpPr>
        <p:spPr>
          <a:xfrm>
            <a:off x="3658364" y="1614115"/>
            <a:ext cx="2204450" cy="400110"/>
          </a:xfrm>
          <a:prstGeom prst="rect">
            <a:avLst/>
          </a:prstGeom>
          <a:noFill/>
        </p:spPr>
        <p:txBody>
          <a:bodyPr wrap="none" rtlCol="0">
            <a:spAutoFit/>
          </a:bodyPr>
          <a:lstStyle/>
          <a:p>
            <a:r>
              <a:rPr lang="en-US" sz="2000" dirty="0">
                <a:latin typeface="+mj-lt"/>
              </a:rPr>
              <a:t>25 embalmers </a:t>
            </a:r>
            <a:r>
              <a:rPr lang="en-US" sz="2000" dirty="0">
                <a:solidFill>
                  <a:srgbClr val="FF0000"/>
                </a:solidFill>
                <a:latin typeface="+mj-lt"/>
              </a:rPr>
              <a:t>(9%)</a:t>
            </a:r>
          </a:p>
        </p:txBody>
      </p:sp>
      <p:sp>
        <p:nvSpPr>
          <p:cNvPr id="6" name="TextBox 5">
            <a:extLst>
              <a:ext uri="{FF2B5EF4-FFF2-40B4-BE49-F238E27FC236}">
                <a16:creationId xmlns:a16="http://schemas.microsoft.com/office/drawing/2014/main" id="{742CD913-056B-7981-6E48-6B5DD33E74CE}"/>
              </a:ext>
            </a:extLst>
          </p:cNvPr>
          <p:cNvSpPr txBox="1"/>
          <p:nvPr/>
        </p:nvSpPr>
        <p:spPr>
          <a:xfrm>
            <a:off x="4200179" y="2571750"/>
            <a:ext cx="1120820" cy="369332"/>
          </a:xfrm>
          <a:prstGeom prst="rect">
            <a:avLst/>
          </a:prstGeom>
          <a:noFill/>
        </p:spPr>
        <p:txBody>
          <a:bodyPr wrap="none" rtlCol="0">
            <a:spAutoFit/>
          </a:bodyPr>
          <a:lstStyle/>
          <a:p>
            <a:r>
              <a:rPr lang="en-US" dirty="0"/>
              <a:t>57 </a:t>
            </a:r>
            <a:r>
              <a:rPr lang="en-US" dirty="0">
                <a:solidFill>
                  <a:srgbClr val="FF0000"/>
                </a:solidFill>
              </a:rPr>
              <a:t>(21%)</a:t>
            </a:r>
          </a:p>
        </p:txBody>
      </p:sp>
      <p:sp>
        <p:nvSpPr>
          <p:cNvPr id="7" name="TextBox 6">
            <a:extLst>
              <a:ext uri="{FF2B5EF4-FFF2-40B4-BE49-F238E27FC236}">
                <a16:creationId xmlns:a16="http://schemas.microsoft.com/office/drawing/2014/main" id="{B40D3B3E-C6C7-A198-3C06-65F5A3613E20}"/>
              </a:ext>
            </a:extLst>
          </p:cNvPr>
          <p:cNvSpPr txBox="1"/>
          <p:nvPr/>
        </p:nvSpPr>
        <p:spPr>
          <a:xfrm>
            <a:off x="6012004" y="3526755"/>
            <a:ext cx="2464136" cy="400110"/>
          </a:xfrm>
          <a:prstGeom prst="rect">
            <a:avLst/>
          </a:prstGeom>
          <a:noFill/>
        </p:spPr>
        <p:txBody>
          <a:bodyPr wrap="none" rtlCol="0">
            <a:spAutoFit/>
          </a:bodyPr>
          <a:lstStyle/>
          <a:p>
            <a:r>
              <a:rPr lang="en-US" sz="2000" dirty="0">
                <a:latin typeface="+mj-lt"/>
              </a:rPr>
              <a:t>184 embalmers </a:t>
            </a:r>
            <a:r>
              <a:rPr lang="en-US" sz="2000" dirty="0">
                <a:solidFill>
                  <a:srgbClr val="FF0000"/>
                </a:solidFill>
                <a:latin typeface="+mj-lt"/>
              </a:rPr>
              <a:t>(69%)</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639922" y="500945"/>
            <a:ext cx="8229600" cy="548713"/>
          </a:xfrm>
        </p:spPr>
        <p:txBody>
          <a:bodyPr>
            <a:noAutofit/>
          </a:bodyPr>
          <a:lstStyle/>
          <a:p>
            <a:r>
              <a:rPr lang="en-GB" dirty="0"/>
              <a:t>Q11: What was the percent increase in embalmings of infant deaths (i.e., miscarriages, fetal demises, stillborns, SIDS) in Year 2023 when compared to Years 2019 and prior?</a:t>
            </a:r>
            <a:endParaRPr dirty="0"/>
          </a:p>
        </p:txBody>
      </p:sp>
      <p:graphicFrame>
        <p:nvGraphicFramePr>
          <p:cNvPr id="4" name="Chart Placeholder"/>
          <p:cNvGraphicFramePr>
            <a:graphicFrameLocks noGrp="1"/>
          </p:cNvGraphicFramePr>
          <p:nvPr>
            <p:extLst>
              <p:ext uri="{D42A27DB-BD31-4B8C-83A1-F6EECF244321}">
                <p14:modId xmlns:p14="http://schemas.microsoft.com/office/powerpoint/2010/main" val="2359990553"/>
              </p:ext>
            </p:extLst>
          </p:nvPr>
        </p:nvGraphicFramePr>
        <p:xfrm>
          <a:off x="210551" y="1232538"/>
          <a:ext cx="6998677" cy="356901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E7FD926D-410C-7E6C-5F85-7A76A373ECA1}"/>
              </a:ext>
            </a:extLst>
          </p:cNvPr>
          <p:cNvSpPr txBox="1"/>
          <p:nvPr/>
        </p:nvSpPr>
        <p:spPr>
          <a:xfrm>
            <a:off x="3450866" y="1391479"/>
            <a:ext cx="1677062" cy="400110"/>
          </a:xfrm>
          <a:prstGeom prst="rect">
            <a:avLst/>
          </a:prstGeom>
          <a:noFill/>
        </p:spPr>
        <p:txBody>
          <a:bodyPr wrap="none" rtlCol="0">
            <a:spAutoFit/>
          </a:bodyPr>
          <a:lstStyle/>
          <a:p>
            <a:r>
              <a:rPr lang="en-US" sz="2000" dirty="0">
                <a:latin typeface="+mj-lt"/>
              </a:rPr>
              <a:t>27 embalmers</a:t>
            </a:r>
          </a:p>
        </p:txBody>
      </p:sp>
      <p:sp>
        <p:nvSpPr>
          <p:cNvPr id="6" name="TextBox 5">
            <a:extLst>
              <a:ext uri="{FF2B5EF4-FFF2-40B4-BE49-F238E27FC236}">
                <a16:creationId xmlns:a16="http://schemas.microsoft.com/office/drawing/2014/main" id="{0C905DDA-AEE4-D3F5-3BF5-77E8DFEBF2A2}"/>
              </a:ext>
            </a:extLst>
          </p:cNvPr>
          <p:cNvSpPr txBox="1"/>
          <p:nvPr/>
        </p:nvSpPr>
        <p:spPr>
          <a:xfrm>
            <a:off x="5446643" y="1791589"/>
            <a:ext cx="569387" cy="369332"/>
          </a:xfrm>
          <a:prstGeom prst="rect">
            <a:avLst/>
          </a:prstGeom>
          <a:noFill/>
        </p:spPr>
        <p:txBody>
          <a:bodyPr wrap="none" rtlCol="0">
            <a:spAutoFit/>
          </a:bodyPr>
          <a:lstStyle/>
          <a:p>
            <a:r>
              <a:rPr lang="en-US" dirty="0"/>
              <a:t>159</a:t>
            </a:r>
          </a:p>
        </p:txBody>
      </p:sp>
      <p:sp>
        <p:nvSpPr>
          <p:cNvPr id="7" name="TextBox 6">
            <a:extLst>
              <a:ext uri="{FF2B5EF4-FFF2-40B4-BE49-F238E27FC236}">
                <a16:creationId xmlns:a16="http://schemas.microsoft.com/office/drawing/2014/main" id="{CF2E3A2C-82B6-F228-28E4-153F0E893CA0}"/>
              </a:ext>
            </a:extLst>
          </p:cNvPr>
          <p:cNvSpPr txBox="1"/>
          <p:nvPr/>
        </p:nvSpPr>
        <p:spPr>
          <a:xfrm>
            <a:off x="3812299" y="2160921"/>
            <a:ext cx="441146" cy="369332"/>
          </a:xfrm>
          <a:prstGeom prst="rect">
            <a:avLst/>
          </a:prstGeom>
          <a:noFill/>
        </p:spPr>
        <p:txBody>
          <a:bodyPr wrap="none" rtlCol="0">
            <a:spAutoFit/>
          </a:bodyPr>
          <a:lstStyle/>
          <a:p>
            <a:r>
              <a:rPr lang="en-US" dirty="0"/>
              <a:t>49</a:t>
            </a:r>
          </a:p>
        </p:txBody>
      </p:sp>
      <p:sp>
        <p:nvSpPr>
          <p:cNvPr id="8" name="TextBox 7">
            <a:extLst>
              <a:ext uri="{FF2B5EF4-FFF2-40B4-BE49-F238E27FC236}">
                <a16:creationId xmlns:a16="http://schemas.microsoft.com/office/drawing/2014/main" id="{68D08F5C-3E31-925B-356F-DC7A3394B512}"/>
              </a:ext>
            </a:extLst>
          </p:cNvPr>
          <p:cNvSpPr txBox="1"/>
          <p:nvPr/>
        </p:nvSpPr>
        <p:spPr>
          <a:xfrm>
            <a:off x="3294413" y="2497820"/>
            <a:ext cx="441146" cy="369332"/>
          </a:xfrm>
          <a:prstGeom prst="rect">
            <a:avLst/>
          </a:prstGeom>
          <a:noFill/>
        </p:spPr>
        <p:txBody>
          <a:bodyPr wrap="none" rtlCol="0">
            <a:spAutoFit/>
          </a:bodyPr>
          <a:lstStyle/>
          <a:p>
            <a:r>
              <a:rPr lang="en-US" dirty="0"/>
              <a:t>16</a:t>
            </a:r>
          </a:p>
        </p:txBody>
      </p:sp>
      <p:sp>
        <p:nvSpPr>
          <p:cNvPr id="9" name="TextBox 8">
            <a:extLst>
              <a:ext uri="{FF2B5EF4-FFF2-40B4-BE49-F238E27FC236}">
                <a16:creationId xmlns:a16="http://schemas.microsoft.com/office/drawing/2014/main" id="{47FB615B-B12C-7CFF-5990-0CD6DE7A0D4F}"/>
              </a:ext>
            </a:extLst>
          </p:cNvPr>
          <p:cNvSpPr txBox="1"/>
          <p:nvPr/>
        </p:nvSpPr>
        <p:spPr>
          <a:xfrm>
            <a:off x="3240450" y="2872205"/>
            <a:ext cx="312906" cy="369332"/>
          </a:xfrm>
          <a:prstGeom prst="rect">
            <a:avLst/>
          </a:prstGeom>
          <a:noFill/>
        </p:spPr>
        <p:txBody>
          <a:bodyPr wrap="none" rtlCol="0">
            <a:spAutoFit/>
          </a:bodyPr>
          <a:lstStyle/>
          <a:p>
            <a:r>
              <a:rPr lang="en-US" dirty="0"/>
              <a:t>8</a:t>
            </a:r>
          </a:p>
        </p:txBody>
      </p:sp>
      <p:sp>
        <p:nvSpPr>
          <p:cNvPr id="10" name="TextBox 9">
            <a:extLst>
              <a:ext uri="{FF2B5EF4-FFF2-40B4-BE49-F238E27FC236}">
                <a16:creationId xmlns:a16="http://schemas.microsoft.com/office/drawing/2014/main" id="{F947B09D-2269-4843-D242-4845CF2C4616}"/>
              </a:ext>
            </a:extLst>
          </p:cNvPr>
          <p:cNvSpPr txBox="1"/>
          <p:nvPr/>
        </p:nvSpPr>
        <p:spPr>
          <a:xfrm>
            <a:off x="3110979" y="3229878"/>
            <a:ext cx="312906" cy="369332"/>
          </a:xfrm>
          <a:prstGeom prst="rect">
            <a:avLst/>
          </a:prstGeom>
          <a:noFill/>
        </p:spPr>
        <p:txBody>
          <a:bodyPr wrap="none" rtlCol="0">
            <a:spAutoFit/>
          </a:bodyPr>
          <a:lstStyle/>
          <a:p>
            <a:r>
              <a:rPr lang="en-US" dirty="0"/>
              <a:t>3</a:t>
            </a:r>
          </a:p>
        </p:txBody>
      </p:sp>
      <p:sp>
        <p:nvSpPr>
          <p:cNvPr id="11" name="TextBox 10">
            <a:extLst>
              <a:ext uri="{FF2B5EF4-FFF2-40B4-BE49-F238E27FC236}">
                <a16:creationId xmlns:a16="http://schemas.microsoft.com/office/drawing/2014/main" id="{91AFE7AE-F1B7-89B9-E2B4-D694A6EE0259}"/>
              </a:ext>
            </a:extLst>
          </p:cNvPr>
          <p:cNvSpPr txBox="1"/>
          <p:nvPr/>
        </p:nvSpPr>
        <p:spPr>
          <a:xfrm>
            <a:off x="3139656" y="3567805"/>
            <a:ext cx="312906" cy="369332"/>
          </a:xfrm>
          <a:prstGeom prst="rect">
            <a:avLst/>
          </a:prstGeom>
          <a:noFill/>
        </p:spPr>
        <p:txBody>
          <a:bodyPr wrap="none" rtlCol="0">
            <a:spAutoFit/>
          </a:bodyPr>
          <a:lstStyle/>
          <a:p>
            <a:r>
              <a:rPr lang="en-US" dirty="0"/>
              <a:t>3</a:t>
            </a:r>
          </a:p>
        </p:txBody>
      </p:sp>
      <p:sp>
        <p:nvSpPr>
          <p:cNvPr id="12" name="TextBox 11">
            <a:extLst>
              <a:ext uri="{FF2B5EF4-FFF2-40B4-BE49-F238E27FC236}">
                <a16:creationId xmlns:a16="http://schemas.microsoft.com/office/drawing/2014/main" id="{166C210D-EADB-8221-8C26-F2330D4C5050}"/>
              </a:ext>
            </a:extLst>
          </p:cNvPr>
          <p:cNvSpPr txBox="1"/>
          <p:nvPr/>
        </p:nvSpPr>
        <p:spPr>
          <a:xfrm>
            <a:off x="3139656" y="3947768"/>
            <a:ext cx="1518364" cy="369332"/>
          </a:xfrm>
          <a:prstGeom prst="rect">
            <a:avLst/>
          </a:prstGeom>
          <a:noFill/>
        </p:spPr>
        <p:txBody>
          <a:bodyPr wrap="none" rtlCol="0">
            <a:spAutoFit/>
          </a:bodyPr>
          <a:lstStyle/>
          <a:p>
            <a:r>
              <a:rPr lang="en-US" dirty="0"/>
              <a:t>4 embalmers</a:t>
            </a:r>
          </a:p>
        </p:txBody>
      </p:sp>
      <p:sp>
        <p:nvSpPr>
          <p:cNvPr id="13" name="TextBox 12">
            <a:extLst>
              <a:ext uri="{FF2B5EF4-FFF2-40B4-BE49-F238E27FC236}">
                <a16:creationId xmlns:a16="http://schemas.microsoft.com/office/drawing/2014/main" id="{827B74C0-8BD1-74D0-93A8-C359589CADB3}"/>
              </a:ext>
            </a:extLst>
          </p:cNvPr>
          <p:cNvSpPr txBox="1"/>
          <p:nvPr/>
        </p:nvSpPr>
        <p:spPr>
          <a:xfrm>
            <a:off x="4486945" y="2719972"/>
            <a:ext cx="4499950" cy="923330"/>
          </a:xfrm>
          <a:prstGeom prst="rect">
            <a:avLst/>
          </a:prstGeom>
          <a:noFill/>
        </p:spPr>
        <p:txBody>
          <a:bodyPr wrap="none" rtlCol="0">
            <a:spAutoFit/>
          </a:bodyPr>
          <a:lstStyle/>
          <a:p>
            <a:r>
              <a:rPr lang="en-US" b="1" dirty="0">
                <a:solidFill>
                  <a:srgbClr val="FF0000"/>
                </a:solidFill>
              </a:rPr>
              <a:t>AVG. = 25% increase in “Infant Deaths”</a:t>
            </a:r>
          </a:p>
          <a:p>
            <a:r>
              <a:rPr lang="en-US" b="1" dirty="0">
                <a:solidFill>
                  <a:srgbClr val="FF0000"/>
                </a:solidFill>
              </a:rPr>
              <a:t>in 2023 compared to Pre-Covid years</a:t>
            </a:r>
          </a:p>
          <a:p>
            <a:r>
              <a:rPr lang="en-US" b="1" dirty="0">
                <a:solidFill>
                  <a:srgbClr val="FF0000"/>
                </a:solidFill>
              </a:rPr>
              <a:t>(for those that saw an increase)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544507" y="708798"/>
            <a:ext cx="8229600" cy="548713"/>
          </a:xfrm>
        </p:spPr>
        <p:txBody>
          <a:bodyPr>
            <a:normAutofit fontScale="90000"/>
          </a:bodyPr>
          <a:lstStyle/>
          <a:p>
            <a:r>
              <a:rPr lang="en-GB" dirty="0"/>
              <a:t>Q12: What age groups (CHECK ALL THAT APPLY) did you observe an increase in the number of clots (any type) in Year 2023 when compared to Years 2019 and prior? (Please check ALL age groups that apply. Please select “None” if you have not seen an increase in any age group.)</a:t>
            </a:r>
            <a:endParaRPr dirty="0"/>
          </a:p>
        </p:txBody>
      </p:sp>
      <p:graphicFrame>
        <p:nvGraphicFramePr>
          <p:cNvPr id="4" name="Chart Placeholder"/>
          <p:cNvGraphicFramePr>
            <a:graphicFrameLocks noGrp="1"/>
          </p:cNvGraphicFramePr>
          <p:nvPr>
            <p:extLst>
              <p:ext uri="{D42A27DB-BD31-4B8C-83A1-F6EECF244321}">
                <p14:modId xmlns:p14="http://schemas.microsoft.com/office/powerpoint/2010/main" val="2788893790"/>
              </p:ext>
            </p:extLst>
          </p:nvPr>
        </p:nvGraphicFramePr>
        <p:xfrm>
          <a:off x="544507" y="1343857"/>
          <a:ext cx="6998677" cy="356901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B87F1E3F-4C7D-C7D4-8F0A-F63A4573D61A}"/>
              </a:ext>
            </a:extLst>
          </p:cNvPr>
          <p:cNvSpPr txBox="1"/>
          <p:nvPr/>
        </p:nvSpPr>
        <p:spPr>
          <a:xfrm>
            <a:off x="3665551" y="1415333"/>
            <a:ext cx="1677062" cy="400110"/>
          </a:xfrm>
          <a:prstGeom prst="rect">
            <a:avLst/>
          </a:prstGeom>
          <a:noFill/>
        </p:spPr>
        <p:txBody>
          <a:bodyPr wrap="none" rtlCol="0">
            <a:spAutoFit/>
          </a:bodyPr>
          <a:lstStyle/>
          <a:p>
            <a:r>
              <a:rPr lang="en-US" sz="2000" dirty="0">
                <a:latin typeface="+mj-lt"/>
              </a:rPr>
              <a:t>22 embalmers</a:t>
            </a:r>
          </a:p>
        </p:txBody>
      </p:sp>
      <p:sp>
        <p:nvSpPr>
          <p:cNvPr id="6" name="TextBox 5">
            <a:extLst>
              <a:ext uri="{FF2B5EF4-FFF2-40B4-BE49-F238E27FC236}">
                <a16:creationId xmlns:a16="http://schemas.microsoft.com/office/drawing/2014/main" id="{663C55FD-3FF3-3DF9-B4C5-C05440CC6C51}"/>
              </a:ext>
            </a:extLst>
          </p:cNvPr>
          <p:cNvSpPr txBox="1"/>
          <p:nvPr/>
        </p:nvSpPr>
        <p:spPr>
          <a:xfrm>
            <a:off x="4062936" y="1815443"/>
            <a:ext cx="441146" cy="369332"/>
          </a:xfrm>
          <a:prstGeom prst="rect">
            <a:avLst/>
          </a:prstGeom>
          <a:noFill/>
        </p:spPr>
        <p:txBody>
          <a:bodyPr wrap="none" rtlCol="0">
            <a:spAutoFit/>
          </a:bodyPr>
          <a:lstStyle/>
          <a:p>
            <a:r>
              <a:rPr lang="en-US" dirty="0"/>
              <a:t>46</a:t>
            </a:r>
          </a:p>
        </p:txBody>
      </p:sp>
      <p:sp>
        <p:nvSpPr>
          <p:cNvPr id="7" name="TextBox 6">
            <a:extLst>
              <a:ext uri="{FF2B5EF4-FFF2-40B4-BE49-F238E27FC236}">
                <a16:creationId xmlns:a16="http://schemas.microsoft.com/office/drawing/2014/main" id="{CDB0ED4A-4C8D-761F-6DE0-A2B2C44BC45A}"/>
              </a:ext>
            </a:extLst>
          </p:cNvPr>
          <p:cNvSpPr txBox="1"/>
          <p:nvPr/>
        </p:nvSpPr>
        <p:spPr>
          <a:xfrm>
            <a:off x="3509098" y="2115047"/>
            <a:ext cx="312906" cy="369332"/>
          </a:xfrm>
          <a:prstGeom prst="rect">
            <a:avLst/>
          </a:prstGeom>
          <a:noFill/>
        </p:spPr>
        <p:txBody>
          <a:bodyPr wrap="none" rtlCol="0">
            <a:spAutoFit/>
          </a:bodyPr>
          <a:lstStyle/>
          <a:p>
            <a:r>
              <a:rPr lang="en-US" dirty="0"/>
              <a:t>9</a:t>
            </a:r>
          </a:p>
        </p:txBody>
      </p:sp>
      <p:sp>
        <p:nvSpPr>
          <p:cNvPr id="8" name="TextBox 7">
            <a:extLst>
              <a:ext uri="{FF2B5EF4-FFF2-40B4-BE49-F238E27FC236}">
                <a16:creationId xmlns:a16="http://schemas.microsoft.com/office/drawing/2014/main" id="{81742C04-C60B-21C1-7C40-4B1618D853A9}"/>
              </a:ext>
            </a:extLst>
          </p:cNvPr>
          <p:cNvSpPr txBox="1"/>
          <p:nvPr/>
        </p:nvSpPr>
        <p:spPr>
          <a:xfrm>
            <a:off x="3570136" y="2415362"/>
            <a:ext cx="441146" cy="369332"/>
          </a:xfrm>
          <a:prstGeom prst="rect">
            <a:avLst/>
          </a:prstGeom>
          <a:noFill/>
        </p:spPr>
        <p:txBody>
          <a:bodyPr wrap="none" rtlCol="0">
            <a:spAutoFit/>
          </a:bodyPr>
          <a:lstStyle/>
          <a:p>
            <a:r>
              <a:rPr lang="en-US" dirty="0"/>
              <a:t>13</a:t>
            </a:r>
          </a:p>
        </p:txBody>
      </p:sp>
      <p:sp>
        <p:nvSpPr>
          <p:cNvPr id="9" name="TextBox 8">
            <a:extLst>
              <a:ext uri="{FF2B5EF4-FFF2-40B4-BE49-F238E27FC236}">
                <a16:creationId xmlns:a16="http://schemas.microsoft.com/office/drawing/2014/main" id="{3887512B-6634-63B7-A148-13A6D82DCF90}"/>
              </a:ext>
            </a:extLst>
          </p:cNvPr>
          <p:cNvSpPr txBox="1"/>
          <p:nvPr/>
        </p:nvSpPr>
        <p:spPr>
          <a:xfrm>
            <a:off x="3953303" y="2759031"/>
            <a:ext cx="441146" cy="369332"/>
          </a:xfrm>
          <a:prstGeom prst="rect">
            <a:avLst/>
          </a:prstGeom>
          <a:noFill/>
        </p:spPr>
        <p:txBody>
          <a:bodyPr wrap="none" rtlCol="0">
            <a:spAutoFit/>
          </a:bodyPr>
          <a:lstStyle/>
          <a:p>
            <a:r>
              <a:rPr lang="en-US" dirty="0"/>
              <a:t>37</a:t>
            </a:r>
          </a:p>
        </p:txBody>
      </p:sp>
      <p:sp>
        <p:nvSpPr>
          <p:cNvPr id="10" name="TextBox 9">
            <a:extLst>
              <a:ext uri="{FF2B5EF4-FFF2-40B4-BE49-F238E27FC236}">
                <a16:creationId xmlns:a16="http://schemas.microsoft.com/office/drawing/2014/main" id="{259B9057-7FBD-CC1A-E721-735AC8F85B70}"/>
              </a:ext>
            </a:extLst>
          </p:cNvPr>
          <p:cNvSpPr txBox="1"/>
          <p:nvPr/>
        </p:nvSpPr>
        <p:spPr>
          <a:xfrm>
            <a:off x="4659307" y="3062966"/>
            <a:ext cx="441146" cy="369332"/>
          </a:xfrm>
          <a:prstGeom prst="rect">
            <a:avLst/>
          </a:prstGeom>
          <a:noFill/>
        </p:spPr>
        <p:txBody>
          <a:bodyPr wrap="none" rtlCol="0">
            <a:spAutoFit/>
          </a:bodyPr>
          <a:lstStyle/>
          <a:p>
            <a:r>
              <a:rPr lang="en-US" dirty="0"/>
              <a:t>89</a:t>
            </a:r>
          </a:p>
        </p:txBody>
      </p:sp>
      <p:sp>
        <p:nvSpPr>
          <p:cNvPr id="11" name="TextBox 10">
            <a:extLst>
              <a:ext uri="{FF2B5EF4-FFF2-40B4-BE49-F238E27FC236}">
                <a16:creationId xmlns:a16="http://schemas.microsoft.com/office/drawing/2014/main" id="{97E3BD14-EBF2-5B2A-4DB0-A0408833CCC9}"/>
              </a:ext>
            </a:extLst>
          </p:cNvPr>
          <p:cNvSpPr txBox="1"/>
          <p:nvPr/>
        </p:nvSpPr>
        <p:spPr>
          <a:xfrm>
            <a:off x="5200153" y="3403993"/>
            <a:ext cx="569387" cy="369332"/>
          </a:xfrm>
          <a:prstGeom prst="rect">
            <a:avLst/>
          </a:prstGeom>
          <a:noFill/>
        </p:spPr>
        <p:txBody>
          <a:bodyPr wrap="none" rtlCol="0">
            <a:spAutoFit/>
          </a:bodyPr>
          <a:lstStyle/>
          <a:p>
            <a:r>
              <a:rPr lang="en-US" dirty="0"/>
              <a:t>129</a:t>
            </a:r>
          </a:p>
        </p:txBody>
      </p:sp>
      <p:sp>
        <p:nvSpPr>
          <p:cNvPr id="12" name="TextBox 11">
            <a:extLst>
              <a:ext uri="{FF2B5EF4-FFF2-40B4-BE49-F238E27FC236}">
                <a16:creationId xmlns:a16="http://schemas.microsoft.com/office/drawing/2014/main" id="{0129FCED-BB90-35C1-AD44-182124901499}"/>
              </a:ext>
            </a:extLst>
          </p:cNvPr>
          <p:cNvSpPr txBox="1"/>
          <p:nvPr/>
        </p:nvSpPr>
        <p:spPr>
          <a:xfrm>
            <a:off x="5641299" y="3675005"/>
            <a:ext cx="569387" cy="369332"/>
          </a:xfrm>
          <a:prstGeom prst="rect">
            <a:avLst/>
          </a:prstGeom>
          <a:noFill/>
        </p:spPr>
        <p:txBody>
          <a:bodyPr wrap="none" rtlCol="0">
            <a:spAutoFit/>
          </a:bodyPr>
          <a:lstStyle/>
          <a:p>
            <a:r>
              <a:rPr lang="en-US" dirty="0"/>
              <a:t>157</a:t>
            </a:r>
          </a:p>
        </p:txBody>
      </p:sp>
      <p:sp>
        <p:nvSpPr>
          <p:cNvPr id="13" name="TextBox 12">
            <a:extLst>
              <a:ext uri="{FF2B5EF4-FFF2-40B4-BE49-F238E27FC236}">
                <a16:creationId xmlns:a16="http://schemas.microsoft.com/office/drawing/2014/main" id="{D4CA7974-23A0-FA14-8B23-1701ACB9318C}"/>
              </a:ext>
            </a:extLst>
          </p:cNvPr>
          <p:cNvSpPr txBox="1"/>
          <p:nvPr/>
        </p:nvSpPr>
        <p:spPr>
          <a:xfrm>
            <a:off x="4879880" y="4034592"/>
            <a:ext cx="1806905" cy="400110"/>
          </a:xfrm>
          <a:prstGeom prst="rect">
            <a:avLst/>
          </a:prstGeom>
          <a:noFill/>
        </p:spPr>
        <p:txBody>
          <a:bodyPr wrap="none" rtlCol="0">
            <a:spAutoFit/>
          </a:bodyPr>
          <a:lstStyle/>
          <a:p>
            <a:r>
              <a:rPr lang="en-US" sz="2000" dirty="0">
                <a:latin typeface="+mj-lt"/>
              </a:rPr>
              <a:t>100 embalmers</a:t>
            </a:r>
          </a:p>
        </p:txBody>
      </p:sp>
      <p:sp>
        <p:nvSpPr>
          <p:cNvPr id="14" name="TextBox 13">
            <a:extLst>
              <a:ext uri="{FF2B5EF4-FFF2-40B4-BE49-F238E27FC236}">
                <a16:creationId xmlns:a16="http://schemas.microsoft.com/office/drawing/2014/main" id="{400AB028-A43A-7968-BDE5-3001832DE5C5}"/>
              </a:ext>
            </a:extLst>
          </p:cNvPr>
          <p:cNvSpPr txBox="1"/>
          <p:nvPr/>
        </p:nvSpPr>
        <p:spPr>
          <a:xfrm>
            <a:off x="5033799" y="2115047"/>
            <a:ext cx="3993401" cy="646331"/>
          </a:xfrm>
          <a:prstGeom prst="rect">
            <a:avLst/>
          </a:prstGeom>
          <a:noFill/>
        </p:spPr>
        <p:txBody>
          <a:bodyPr wrap="none" rtlCol="0">
            <a:spAutoFit/>
          </a:bodyPr>
          <a:lstStyle/>
          <a:p>
            <a:r>
              <a:rPr lang="en-US" b="1" dirty="0">
                <a:solidFill>
                  <a:srgbClr val="FF0000"/>
                </a:solidFill>
              </a:rPr>
              <a:t>Note:  Increase in ALL age groups.</a:t>
            </a:r>
          </a:p>
          <a:p>
            <a:r>
              <a:rPr lang="en-US" b="1" dirty="0">
                <a:solidFill>
                  <a:srgbClr val="FF0000"/>
                </a:solidFill>
              </a:rPr>
              <a:t>Most notable in ages 36 and up.</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5F87C5A3-F354-8674-0C4A-01B0D670D805}"/>
              </a:ext>
            </a:extLst>
          </p:cNvPr>
          <p:cNvSpPr>
            <a:spLocks noGrp="1"/>
          </p:cNvSpPr>
          <p:nvPr>
            <p:ph type="body" sz="quarter" idx="12"/>
          </p:nvPr>
        </p:nvSpPr>
        <p:spPr>
          <a:xfrm>
            <a:off x="2937800" y="71561"/>
            <a:ext cx="2938463" cy="385762"/>
          </a:xfrm>
        </p:spPr>
        <p:txBody>
          <a:bodyPr>
            <a:noAutofit/>
          </a:bodyPr>
          <a:lstStyle/>
          <a:p>
            <a:pPr algn="ctr"/>
            <a:r>
              <a:rPr lang="en-US" sz="2800" b="1" dirty="0"/>
              <a:t>CONCLUSIONS</a:t>
            </a:r>
          </a:p>
        </p:txBody>
      </p:sp>
      <p:sp>
        <p:nvSpPr>
          <p:cNvPr id="6" name="TextBox 5">
            <a:extLst>
              <a:ext uri="{FF2B5EF4-FFF2-40B4-BE49-F238E27FC236}">
                <a16:creationId xmlns:a16="http://schemas.microsoft.com/office/drawing/2014/main" id="{44A53C2B-8D95-5328-35FE-C5C35EB8E39E}"/>
              </a:ext>
            </a:extLst>
          </p:cNvPr>
          <p:cNvSpPr txBox="1"/>
          <p:nvPr/>
        </p:nvSpPr>
        <p:spPr>
          <a:xfrm>
            <a:off x="162341" y="609179"/>
            <a:ext cx="8819317" cy="4462760"/>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chemeClr val="bg1"/>
                </a:solidFill>
              </a:rPr>
              <a:t>“White Fibrous Clots” Still an Issue (was 0% Pre-Covid/jab)</a:t>
            </a:r>
          </a:p>
          <a:p>
            <a:pPr lvl="1"/>
            <a:r>
              <a:rPr lang="en-US" sz="2400" dirty="0">
                <a:solidFill>
                  <a:schemeClr val="bg1"/>
                </a:solidFill>
              </a:rPr>
              <a:t> 	- </a:t>
            </a:r>
            <a:r>
              <a:rPr lang="en-US" sz="2000" dirty="0">
                <a:solidFill>
                  <a:schemeClr val="bg1"/>
                </a:solidFill>
              </a:rPr>
              <a:t>Over 70% still seeing in 2023 in average of 20% of corpses</a:t>
            </a:r>
          </a:p>
          <a:p>
            <a:pPr marL="342900" lvl="1" indent="-342900">
              <a:buFont typeface="Arial" panose="020B0604020202020204" pitchFamily="34" charset="0"/>
              <a:buChar char="•"/>
            </a:pPr>
            <a:r>
              <a:rPr lang="en-US" sz="2400" dirty="0">
                <a:solidFill>
                  <a:schemeClr val="bg1"/>
                </a:solidFill>
              </a:rPr>
              <a:t>“Micro-Clotting” Still an Issue (was &lt;5% Pre-Covid/jab)</a:t>
            </a:r>
            <a:r>
              <a:rPr lang="en-US" sz="2000" dirty="0">
                <a:solidFill>
                  <a:schemeClr val="bg1"/>
                </a:solidFill>
              </a:rPr>
              <a:t> </a:t>
            </a:r>
          </a:p>
          <a:p>
            <a:pPr lvl="3"/>
            <a:r>
              <a:rPr lang="en-US" sz="2000" dirty="0">
                <a:solidFill>
                  <a:schemeClr val="bg1"/>
                </a:solidFill>
              </a:rPr>
              <a:t>	- Close to 80% still seeing in 2023 in average of 25% of corpses</a:t>
            </a:r>
          </a:p>
          <a:p>
            <a:pPr marL="342900" lvl="3" indent="-342900">
              <a:buFont typeface="Arial" panose="020B0604020202020204" pitchFamily="34" charset="0"/>
              <a:buChar char="•"/>
            </a:pPr>
            <a:r>
              <a:rPr lang="en-US" sz="2400" dirty="0">
                <a:solidFill>
                  <a:schemeClr val="bg1"/>
                </a:solidFill>
              </a:rPr>
              <a:t>“Grape Jelly” Clots Still an Issue (was 30% Pre-Covid/jab)</a:t>
            </a:r>
          </a:p>
          <a:p>
            <a:pPr lvl="3"/>
            <a:r>
              <a:rPr lang="en-US" sz="2400" dirty="0">
                <a:solidFill>
                  <a:schemeClr val="bg1"/>
                </a:solidFill>
              </a:rPr>
              <a:t>	</a:t>
            </a:r>
            <a:r>
              <a:rPr lang="en-US" sz="2000" dirty="0">
                <a:solidFill>
                  <a:schemeClr val="bg1"/>
                </a:solidFill>
              </a:rPr>
              <a:t>- Over 95% seeing in 2023 in average of 40% of corpses</a:t>
            </a:r>
          </a:p>
          <a:p>
            <a:pPr marL="342900" lvl="3" indent="-342900">
              <a:buFont typeface="Arial" panose="020B0604020202020204" pitchFamily="34" charset="0"/>
              <a:buChar char="•"/>
            </a:pPr>
            <a:r>
              <a:rPr lang="en-US" sz="2400" dirty="0">
                <a:solidFill>
                  <a:schemeClr val="bg1"/>
                </a:solidFill>
              </a:rPr>
              <a:t>About 20% of embalmers are seeing an increase in “Infant Deaths” of approx. 25% in 2023 compared to Pre-Covid/jab</a:t>
            </a:r>
          </a:p>
          <a:p>
            <a:pPr marL="342900" lvl="3" indent="-342900">
              <a:buFont typeface="Arial" panose="020B0604020202020204" pitchFamily="34" charset="0"/>
              <a:buChar char="•"/>
            </a:pPr>
            <a:r>
              <a:rPr lang="en-US" sz="2400" dirty="0">
                <a:solidFill>
                  <a:schemeClr val="bg1"/>
                </a:solidFill>
              </a:rPr>
              <a:t>Embalmers are seeing an overall increase in clotting (all types) in ALL age groups; most notable in ages 36 and up</a:t>
            </a:r>
          </a:p>
          <a:p>
            <a:pPr marL="342900" lvl="3" indent="-342900">
              <a:buFont typeface="Arial" panose="020B0604020202020204" pitchFamily="34" charset="0"/>
              <a:buChar char="•"/>
            </a:pPr>
            <a:r>
              <a:rPr lang="en-US" sz="2400" dirty="0">
                <a:solidFill>
                  <a:schemeClr val="bg1"/>
                </a:solidFill>
              </a:rPr>
              <a:t>FDA &amp; CDC should investigate immediately, incl. possible link to Covid vaccines</a:t>
            </a:r>
            <a:endParaRPr lang="en-US" dirty="0"/>
          </a:p>
        </p:txBody>
      </p:sp>
    </p:spTree>
    <p:extLst>
      <p:ext uri="{BB962C8B-B14F-4D97-AF65-F5344CB8AC3E}">
        <p14:creationId xmlns:p14="http://schemas.microsoft.com/office/powerpoint/2010/main" val="1110008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1061947" y="123998"/>
            <a:ext cx="6667327" cy="548713"/>
          </a:xfrm>
        </p:spPr>
        <p:txBody>
          <a:bodyPr/>
          <a:lstStyle/>
          <a:p>
            <a:r>
              <a:rPr lang="en-GB" dirty="0"/>
              <a:t>Q2: How many years have you been an active embalmer?</a:t>
            </a:r>
            <a:endParaRPr dirty="0"/>
          </a:p>
        </p:txBody>
      </p:sp>
      <p:sp>
        <p:nvSpPr>
          <p:cNvPr id="3" name="Title"/>
          <p:cNvSpPr>
            <a:spLocks noGrp="1"/>
          </p:cNvSpPr>
          <p:nvPr>
            <p:ph type="body" sz="quarter" idx="14"/>
          </p:nvPr>
        </p:nvSpPr>
        <p:spPr>
          <a:xfrm>
            <a:off x="1154806" y="672711"/>
            <a:ext cx="6150257" cy="239713"/>
          </a:xfrm>
        </p:spPr>
        <p:txBody>
          <a:bodyPr>
            <a:noAutofit/>
          </a:bodyPr>
          <a:lstStyle/>
          <a:p>
            <a:r>
              <a:rPr lang="en-GB" sz="1400" dirty="0"/>
              <a:t>Answered: 269   Skipped: 0</a:t>
            </a:r>
            <a:endParaRPr sz="1400" dirty="0"/>
          </a:p>
        </p:txBody>
      </p:sp>
      <p:graphicFrame>
        <p:nvGraphicFramePr>
          <p:cNvPr id="4" name="Chart Placeholder"/>
          <p:cNvGraphicFramePr>
            <a:graphicFrameLocks noGrp="1"/>
          </p:cNvGraphicFramePr>
          <p:nvPr>
            <p:extLst>
              <p:ext uri="{D42A27DB-BD31-4B8C-83A1-F6EECF244321}">
                <p14:modId xmlns:p14="http://schemas.microsoft.com/office/powerpoint/2010/main" val="1689276157"/>
              </p:ext>
            </p:extLst>
          </p:nvPr>
        </p:nvGraphicFramePr>
        <p:xfrm>
          <a:off x="666986" y="1112521"/>
          <a:ext cx="6998677" cy="356901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63114213-3A18-8FF1-7DA0-BA0AC541CC2A}"/>
              </a:ext>
            </a:extLst>
          </p:cNvPr>
          <p:cNvSpPr txBox="1"/>
          <p:nvPr/>
        </p:nvSpPr>
        <p:spPr>
          <a:xfrm>
            <a:off x="5645426" y="1661823"/>
            <a:ext cx="1960793" cy="646331"/>
          </a:xfrm>
          <a:prstGeom prst="rect">
            <a:avLst/>
          </a:prstGeom>
          <a:noFill/>
        </p:spPr>
        <p:txBody>
          <a:bodyPr wrap="none" rtlCol="0">
            <a:spAutoFit/>
          </a:bodyPr>
          <a:lstStyle/>
          <a:p>
            <a:r>
              <a:rPr lang="en-US" b="1" dirty="0">
                <a:solidFill>
                  <a:srgbClr val="FF0000"/>
                </a:solidFill>
              </a:rPr>
              <a:t>AVG. = 15 Years</a:t>
            </a:r>
          </a:p>
          <a:p>
            <a:r>
              <a:rPr lang="en-US" b="1" dirty="0">
                <a:solidFill>
                  <a:srgbClr val="FF0000"/>
                </a:solidFill>
              </a:rPr>
              <a:t>Experience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878461" y="88596"/>
            <a:ext cx="6905866" cy="548713"/>
          </a:xfrm>
        </p:spPr>
        <p:txBody>
          <a:bodyPr/>
          <a:lstStyle/>
          <a:p>
            <a:r>
              <a:rPr lang="en-GB" dirty="0"/>
              <a:t>Q3: How many corpses do you personally embalm per year?</a:t>
            </a:r>
            <a:endParaRPr dirty="0"/>
          </a:p>
        </p:txBody>
      </p:sp>
      <p:graphicFrame>
        <p:nvGraphicFramePr>
          <p:cNvPr id="4" name="Chart Placeholder"/>
          <p:cNvGraphicFramePr>
            <a:graphicFrameLocks noGrp="1"/>
          </p:cNvGraphicFramePr>
          <p:nvPr>
            <p:extLst>
              <p:ext uri="{D42A27DB-BD31-4B8C-83A1-F6EECF244321}">
                <p14:modId xmlns:p14="http://schemas.microsoft.com/office/powerpoint/2010/main" val="2586469677"/>
              </p:ext>
            </p:extLst>
          </p:nvPr>
        </p:nvGraphicFramePr>
        <p:xfrm>
          <a:off x="878461" y="1057609"/>
          <a:ext cx="6998677" cy="356901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1455A9FE-033A-1CE2-3A7C-66F2AF64F0BE}"/>
              </a:ext>
            </a:extLst>
          </p:cNvPr>
          <p:cNvSpPr txBox="1"/>
          <p:nvPr/>
        </p:nvSpPr>
        <p:spPr>
          <a:xfrm>
            <a:off x="3601941" y="1288111"/>
            <a:ext cx="1808508" cy="400110"/>
          </a:xfrm>
          <a:prstGeom prst="rect">
            <a:avLst/>
          </a:prstGeom>
          <a:noFill/>
        </p:spPr>
        <p:txBody>
          <a:bodyPr wrap="none" rtlCol="0">
            <a:spAutoFit/>
          </a:bodyPr>
          <a:lstStyle/>
          <a:p>
            <a:r>
              <a:rPr lang="en-US" sz="2000" dirty="0"/>
              <a:t>75 embalmers</a:t>
            </a:r>
          </a:p>
        </p:txBody>
      </p:sp>
      <p:sp>
        <p:nvSpPr>
          <p:cNvPr id="6" name="TextBox 5">
            <a:extLst>
              <a:ext uri="{FF2B5EF4-FFF2-40B4-BE49-F238E27FC236}">
                <a16:creationId xmlns:a16="http://schemas.microsoft.com/office/drawing/2014/main" id="{D04086EB-45AD-2129-09D7-5FAF5D5C67E4}"/>
              </a:ext>
            </a:extLst>
          </p:cNvPr>
          <p:cNvSpPr txBox="1"/>
          <p:nvPr/>
        </p:nvSpPr>
        <p:spPr>
          <a:xfrm>
            <a:off x="4125854" y="1868556"/>
            <a:ext cx="470000" cy="400110"/>
          </a:xfrm>
          <a:prstGeom prst="rect">
            <a:avLst/>
          </a:prstGeom>
          <a:noFill/>
        </p:spPr>
        <p:txBody>
          <a:bodyPr wrap="none" rtlCol="0">
            <a:spAutoFit/>
          </a:bodyPr>
          <a:lstStyle/>
          <a:p>
            <a:r>
              <a:rPr lang="en-US" sz="2000" dirty="0"/>
              <a:t>95</a:t>
            </a:r>
          </a:p>
        </p:txBody>
      </p:sp>
      <p:sp>
        <p:nvSpPr>
          <p:cNvPr id="7" name="TextBox 6">
            <a:extLst>
              <a:ext uri="{FF2B5EF4-FFF2-40B4-BE49-F238E27FC236}">
                <a16:creationId xmlns:a16="http://schemas.microsoft.com/office/drawing/2014/main" id="{312516A0-9EAB-3C2C-95E7-24F09EF9A1C6}"/>
              </a:ext>
            </a:extLst>
          </p:cNvPr>
          <p:cNvSpPr txBox="1"/>
          <p:nvPr/>
        </p:nvSpPr>
        <p:spPr>
          <a:xfrm>
            <a:off x="3490623" y="2442005"/>
            <a:ext cx="470000" cy="400110"/>
          </a:xfrm>
          <a:prstGeom prst="rect">
            <a:avLst/>
          </a:prstGeom>
          <a:noFill/>
        </p:spPr>
        <p:txBody>
          <a:bodyPr wrap="none" rtlCol="0">
            <a:spAutoFit/>
          </a:bodyPr>
          <a:lstStyle/>
          <a:p>
            <a:r>
              <a:rPr lang="en-US" sz="2000" dirty="0"/>
              <a:t>69</a:t>
            </a:r>
          </a:p>
        </p:txBody>
      </p:sp>
      <p:sp>
        <p:nvSpPr>
          <p:cNvPr id="8" name="TextBox 7">
            <a:extLst>
              <a:ext uri="{FF2B5EF4-FFF2-40B4-BE49-F238E27FC236}">
                <a16:creationId xmlns:a16="http://schemas.microsoft.com/office/drawing/2014/main" id="{78AA4230-0EFD-5183-310E-C89A76B05772}"/>
              </a:ext>
            </a:extLst>
          </p:cNvPr>
          <p:cNvSpPr txBox="1"/>
          <p:nvPr/>
        </p:nvSpPr>
        <p:spPr>
          <a:xfrm>
            <a:off x="2480808" y="3021495"/>
            <a:ext cx="470000" cy="400110"/>
          </a:xfrm>
          <a:prstGeom prst="rect">
            <a:avLst/>
          </a:prstGeom>
          <a:noFill/>
        </p:spPr>
        <p:txBody>
          <a:bodyPr wrap="none" rtlCol="0">
            <a:spAutoFit/>
          </a:bodyPr>
          <a:lstStyle/>
          <a:p>
            <a:r>
              <a:rPr lang="en-US" sz="2000" dirty="0"/>
              <a:t>17</a:t>
            </a:r>
          </a:p>
        </p:txBody>
      </p:sp>
      <p:sp>
        <p:nvSpPr>
          <p:cNvPr id="9" name="TextBox 8">
            <a:extLst>
              <a:ext uri="{FF2B5EF4-FFF2-40B4-BE49-F238E27FC236}">
                <a16:creationId xmlns:a16="http://schemas.microsoft.com/office/drawing/2014/main" id="{9071AC3D-11DF-0F78-0C33-8DBAC4070A16}"/>
              </a:ext>
            </a:extLst>
          </p:cNvPr>
          <p:cNvSpPr txBox="1"/>
          <p:nvPr/>
        </p:nvSpPr>
        <p:spPr>
          <a:xfrm>
            <a:off x="5001370" y="2788089"/>
            <a:ext cx="2948243" cy="369332"/>
          </a:xfrm>
          <a:prstGeom prst="rect">
            <a:avLst/>
          </a:prstGeom>
          <a:noFill/>
        </p:spPr>
        <p:txBody>
          <a:bodyPr wrap="none" rtlCol="0">
            <a:spAutoFit/>
          </a:bodyPr>
          <a:lstStyle/>
          <a:p>
            <a:r>
              <a:rPr lang="en-US" b="1" dirty="0">
                <a:solidFill>
                  <a:srgbClr val="FF0000"/>
                </a:solidFill>
              </a:rPr>
              <a:t>AVG. = 100 Corpses/Year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353675" y="250472"/>
            <a:ext cx="8229600" cy="548713"/>
          </a:xfrm>
        </p:spPr>
        <p:txBody>
          <a:bodyPr>
            <a:noAutofit/>
          </a:bodyPr>
          <a:lstStyle/>
          <a:p>
            <a:r>
              <a:rPr lang="en-GB" dirty="0"/>
              <a:t>Q4: Did you observe any large whitish “fibrous” structures/clots (as seen in photo above) in the corpses that you embalmed in Year 2023?</a:t>
            </a:r>
            <a:endParaRPr dirty="0"/>
          </a:p>
        </p:txBody>
      </p:sp>
      <p:graphicFrame>
        <p:nvGraphicFramePr>
          <p:cNvPr id="4" name="Chart Placeholder"/>
          <p:cNvGraphicFramePr>
            <a:graphicFrameLocks noGrp="1"/>
          </p:cNvGraphicFramePr>
          <p:nvPr>
            <p:extLst>
              <p:ext uri="{D42A27DB-BD31-4B8C-83A1-F6EECF244321}">
                <p14:modId xmlns:p14="http://schemas.microsoft.com/office/powerpoint/2010/main" val="2466875645"/>
              </p:ext>
            </p:extLst>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4F6D4165-0C16-5346-A85A-DF99CE6FCEE4}"/>
              </a:ext>
            </a:extLst>
          </p:cNvPr>
          <p:cNvSpPr txBox="1"/>
          <p:nvPr/>
        </p:nvSpPr>
        <p:spPr>
          <a:xfrm>
            <a:off x="6271875" y="1478943"/>
            <a:ext cx="2121093" cy="1477328"/>
          </a:xfrm>
          <a:prstGeom prst="rect">
            <a:avLst/>
          </a:prstGeom>
          <a:noFill/>
        </p:spPr>
        <p:txBody>
          <a:bodyPr wrap="none" rtlCol="0">
            <a:spAutoFit/>
          </a:bodyPr>
          <a:lstStyle/>
          <a:p>
            <a:r>
              <a:rPr lang="en-US" dirty="0"/>
              <a:t>197 embalmers</a:t>
            </a:r>
          </a:p>
          <a:p>
            <a:r>
              <a:rPr lang="en-US" dirty="0">
                <a:solidFill>
                  <a:srgbClr val="FF0000"/>
                </a:solidFill>
              </a:rPr>
              <a:t>73%</a:t>
            </a:r>
          </a:p>
          <a:p>
            <a:endParaRPr lang="en-US" dirty="0">
              <a:solidFill>
                <a:srgbClr val="FF0000"/>
              </a:solidFill>
            </a:endParaRPr>
          </a:p>
          <a:p>
            <a:r>
              <a:rPr lang="en-US" dirty="0">
                <a:solidFill>
                  <a:srgbClr val="FF0000"/>
                </a:solidFill>
              </a:rPr>
              <a:t>(about the same %</a:t>
            </a:r>
          </a:p>
          <a:p>
            <a:r>
              <a:rPr lang="en-US" dirty="0">
                <a:solidFill>
                  <a:srgbClr val="FF0000"/>
                </a:solidFill>
              </a:rPr>
              <a:t>  as Year 2022)</a:t>
            </a:r>
          </a:p>
        </p:txBody>
      </p:sp>
      <p:sp>
        <p:nvSpPr>
          <p:cNvPr id="6" name="TextBox 5">
            <a:extLst>
              <a:ext uri="{FF2B5EF4-FFF2-40B4-BE49-F238E27FC236}">
                <a16:creationId xmlns:a16="http://schemas.microsoft.com/office/drawing/2014/main" id="{948F3312-ADA7-1252-5AB2-E70D244A1266}"/>
              </a:ext>
            </a:extLst>
          </p:cNvPr>
          <p:cNvSpPr txBox="1"/>
          <p:nvPr/>
        </p:nvSpPr>
        <p:spPr>
          <a:xfrm>
            <a:off x="3514476" y="2934031"/>
            <a:ext cx="1646605" cy="646331"/>
          </a:xfrm>
          <a:prstGeom prst="rect">
            <a:avLst/>
          </a:prstGeom>
          <a:noFill/>
        </p:spPr>
        <p:txBody>
          <a:bodyPr wrap="none" rtlCol="0">
            <a:spAutoFit/>
          </a:bodyPr>
          <a:lstStyle/>
          <a:p>
            <a:r>
              <a:rPr lang="en-US" dirty="0"/>
              <a:t>72 embalmers</a:t>
            </a:r>
          </a:p>
          <a:p>
            <a:r>
              <a:rPr lang="en-US" dirty="0">
                <a:solidFill>
                  <a:srgbClr val="FF0000"/>
                </a:solidFill>
              </a:rPr>
              <a:t>27%</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377529" y="525918"/>
            <a:ext cx="8229600" cy="548713"/>
          </a:xfrm>
        </p:spPr>
        <p:txBody>
          <a:bodyPr>
            <a:noAutofit/>
          </a:bodyPr>
          <a:lstStyle/>
          <a:p>
            <a:r>
              <a:rPr lang="en-GB" dirty="0"/>
              <a:t>Q5: What percentage of the corpses in the Year 2023 that you have embalmed have had the large whitish "fibrous" structures/clots? (Please select only one answer.)</a:t>
            </a:r>
            <a:endParaRPr dirty="0"/>
          </a:p>
        </p:txBody>
      </p:sp>
      <p:graphicFrame>
        <p:nvGraphicFramePr>
          <p:cNvPr id="4" name="Chart Placeholder"/>
          <p:cNvGraphicFramePr>
            <a:graphicFrameLocks noGrp="1"/>
          </p:cNvGraphicFramePr>
          <p:nvPr>
            <p:extLst>
              <p:ext uri="{D42A27DB-BD31-4B8C-83A1-F6EECF244321}">
                <p14:modId xmlns:p14="http://schemas.microsoft.com/office/powerpoint/2010/main" val="659004495"/>
              </p:ext>
            </p:extLst>
          </p:nvPr>
        </p:nvGraphicFramePr>
        <p:xfrm>
          <a:off x="858741" y="1256392"/>
          <a:ext cx="6998677" cy="356901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CA105857-91F8-1B08-8661-620228DA33A2}"/>
              </a:ext>
            </a:extLst>
          </p:cNvPr>
          <p:cNvSpPr txBox="1"/>
          <p:nvPr/>
        </p:nvSpPr>
        <p:spPr>
          <a:xfrm>
            <a:off x="3745064" y="1431235"/>
            <a:ext cx="1677062" cy="400110"/>
          </a:xfrm>
          <a:prstGeom prst="rect">
            <a:avLst/>
          </a:prstGeom>
          <a:noFill/>
        </p:spPr>
        <p:txBody>
          <a:bodyPr wrap="none" rtlCol="0">
            <a:spAutoFit/>
          </a:bodyPr>
          <a:lstStyle/>
          <a:p>
            <a:r>
              <a:rPr lang="en-US" sz="2000" dirty="0">
                <a:latin typeface="+mj-lt"/>
              </a:rPr>
              <a:t>63 embalmers</a:t>
            </a:r>
          </a:p>
        </p:txBody>
      </p:sp>
      <p:sp>
        <p:nvSpPr>
          <p:cNvPr id="6" name="TextBox 5">
            <a:extLst>
              <a:ext uri="{FF2B5EF4-FFF2-40B4-BE49-F238E27FC236}">
                <a16:creationId xmlns:a16="http://schemas.microsoft.com/office/drawing/2014/main" id="{149F305A-DF80-CFAD-60AC-36EA8A2252F5}"/>
              </a:ext>
            </a:extLst>
          </p:cNvPr>
          <p:cNvSpPr txBox="1"/>
          <p:nvPr/>
        </p:nvSpPr>
        <p:spPr>
          <a:xfrm>
            <a:off x="2767054" y="3387255"/>
            <a:ext cx="444352" cy="400110"/>
          </a:xfrm>
          <a:prstGeom prst="rect">
            <a:avLst/>
          </a:prstGeom>
          <a:noFill/>
        </p:spPr>
        <p:txBody>
          <a:bodyPr wrap="none" rtlCol="0">
            <a:spAutoFit/>
          </a:bodyPr>
          <a:lstStyle/>
          <a:p>
            <a:r>
              <a:rPr lang="en-US" sz="2000" dirty="0">
                <a:latin typeface="+mj-lt"/>
              </a:rPr>
              <a:t>11</a:t>
            </a:r>
          </a:p>
        </p:txBody>
      </p:sp>
      <p:sp>
        <p:nvSpPr>
          <p:cNvPr id="7" name="TextBox 6">
            <a:extLst>
              <a:ext uri="{FF2B5EF4-FFF2-40B4-BE49-F238E27FC236}">
                <a16:creationId xmlns:a16="http://schemas.microsoft.com/office/drawing/2014/main" id="{2577CABC-03E3-DDEA-DBC5-F0A27568AAD8}"/>
              </a:ext>
            </a:extLst>
          </p:cNvPr>
          <p:cNvSpPr txBox="1"/>
          <p:nvPr/>
        </p:nvSpPr>
        <p:spPr>
          <a:xfrm>
            <a:off x="5581447" y="1718056"/>
            <a:ext cx="2935419" cy="923330"/>
          </a:xfrm>
          <a:prstGeom prst="rect">
            <a:avLst/>
          </a:prstGeom>
          <a:noFill/>
        </p:spPr>
        <p:txBody>
          <a:bodyPr wrap="none" rtlCol="0">
            <a:spAutoFit/>
          </a:bodyPr>
          <a:lstStyle/>
          <a:p>
            <a:r>
              <a:rPr lang="en-US" b="1" dirty="0">
                <a:solidFill>
                  <a:srgbClr val="FF0000"/>
                </a:solidFill>
              </a:rPr>
              <a:t>AVG. = 20% of Corpses </a:t>
            </a:r>
          </a:p>
          <a:p>
            <a:r>
              <a:rPr lang="en-US" b="1" dirty="0">
                <a:solidFill>
                  <a:srgbClr val="FF0000"/>
                </a:solidFill>
              </a:rPr>
              <a:t>	in 2023</a:t>
            </a:r>
          </a:p>
          <a:p>
            <a:r>
              <a:rPr lang="en-US" b="1" dirty="0">
                <a:solidFill>
                  <a:srgbClr val="FF0000"/>
                </a:solidFill>
              </a:rPr>
              <a:t>(down from 30% in 2022)</a:t>
            </a:r>
          </a:p>
        </p:txBody>
      </p:sp>
      <p:sp>
        <p:nvSpPr>
          <p:cNvPr id="8" name="TextBox 7">
            <a:extLst>
              <a:ext uri="{FF2B5EF4-FFF2-40B4-BE49-F238E27FC236}">
                <a16:creationId xmlns:a16="http://schemas.microsoft.com/office/drawing/2014/main" id="{2DB08663-1EC4-F70D-C406-BC73FFF00DEF}"/>
              </a:ext>
            </a:extLst>
          </p:cNvPr>
          <p:cNvSpPr txBox="1"/>
          <p:nvPr/>
        </p:nvSpPr>
        <p:spPr>
          <a:xfrm>
            <a:off x="5331873" y="3040898"/>
            <a:ext cx="3275256" cy="923330"/>
          </a:xfrm>
          <a:prstGeom prst="rect">
            <a:avLst/>
          </a:prstGeom>
          <a:noFill/>
        </p:spPr>
        <p:txBody>
          <a:bodyPr wrap="none" rtlCol="0">
            <a:spAutoFit/>
          </a:bodyPr>
          <a:lstStyle/>
          <a:p>
            <a:r>
              <a:rPr lang="en-US" dirty="0">
                <a:solidFill>
                  <a:schemeClr val="tx1"/>
                </a:solidFill>
              </a:rPr>
              <a:t>Note: Embalmers saw in 0%</a:t>
            </a:r>
          </a:p>
          <a:p>
            <a:r>
              <a:rPr lang="en-US" dirty="0">
                <a:solidFill>
                  <a:schemeClr val="tx1"/>
                </a:solidFill>
              </a:rPr>
              <a:t>of Corpses Prior to Covid and </a:t>
            </a:r>
          </a:p>
          <a:p>
            <a:r>
              <a:rPr lang="en-US" dirty="0">
                <a:solidFill>
                  <a:schemeClr val="tx1"/>
                </a:solidFill>
              </a:rPr>
              <a:t>Covid Vaccines.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736260" y="500945"/>
            <a:ext cx="8229600" cy="548713"/>
          </a:xfrm>
        </p:spPr>
        <p:txBody>
          <a:bodyPr>
            <a:noAutofit/>
          </a:bodyPr>
          <a:lstStyle/>
          <a:p>
            <a:r>
              <a:rPr lang="en-GB" dirty="0"/>
              <a:t>Q6: Did you observe any “micro-clotting” in the corpses that you embalmed in Year 2023, as evidenced by the appearance of “coffee grounds” or “dirty blood” in the drainage?</a:t>
            </a:r>
            <a:endParaRPr dirty="0"/>
          </a:p>
        </p:txBody>
      </p:sp>
      <p:graphicFrame>
        <p:nvGraphicFramePr>
          <p:cNvPr id="4" name="Chart Placeholder"/>
          <p:cNvGraphicFramePr>
            <a:graphicFrameLocks noGrp="1"/>
          </p:cNvGraphicFramePr>
          <p:nvPr>
            <p:extLst>
              <p:ext uri="{D42A27DB-BD31-4B8C-83A1-F6EECF244321}">
                <p14:modId xmlns:p14="http://schemas.microsoft.com/office/powerpoint/2010/main" val="2124222323"/>
              </p:ext>
            </p:extLst>
          </p:nvPr>
        </p:nvGraphicFramePr>
        <p:xfrm>
          <a:off x="850790" y="1304100"/>
          <a:ext cx="6998677" cy="356901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A8F39B1E-6877-825B-1540-526311AEB339}"/>
              </a:ext>
            </a:extLst>
          </p:cNvPr>
          <p:cNvSpPr txBox="1"/>
          <p:nvPr/>
        </p:nvSpPr>
        <p:spPr>
          <a:xfrm>
            <a:off x="6440557" y="1908313"/>
            <a:ext cx="1774845" cy="646331"/>
          </a:xfrm>
          <a:prstGeom prst="rect">
            <a:avLst/>
          </a:prstGeom>
          <a:noFill/>
        </p:spPr>
        <p:txBody>
          <a:bodyPr wrap="none" rtlCol="0">
            <a:spAutoFit/>
          </a:bodyPr>
          <a:lstStyle/>
          <a:p>
            <a:r>
              <a:rPr lang="en-US" dirty="0"/>
              <a:t>212 embalmers</a:t>
            </a:r>
          </a:p>
          <a:p>
            <a:r>
              <a:rPr lang="en-US" dirty="0">
                <a:solidFill>
                  <a:srgbClr val="FF0000"/>
                </a:solidFill>
              </a:rPr>
              <a:t>79%</a:t>
            </a:r>
          </a:p>
        </p:txBody>
      </p:sp>
      <p:sp>
        <p:nvSpPr>
          <p:cNvPr id="6" name="TextBox 5">
            <a:extLst>
              <a:ext uri="{FF2B5EF4-FFF2-40B4-BE49-F238E27FC236}">
                <a16:creationId xmlns:a16="http://schemas.microsoft.com/office/drawing/2014/main" id="{0E203E4B-4B35-624F-094A-B625B7DFD010}"/>
              </a:ext>
            </a:extLst>
          </p:cNvPr>
          <p:cNvSpPr txBox="1"/>
          <p:nvPr/>
        </p:nvSpPr>
        <p:spPr>
          <a:xfrm>
            <a:off x="2925395" y="3260035"/>
            <a:ext cx="1646605" cy="646331"/>
          </a:xfrm>
          <a:prstGeom prst="rect">
            <a:avLst/>
          </a:prstGeom>
          <a:noFill/>
        </p:spPr>
        <p:txBody>
          <a:bodyPr wrap="none" rtlCol="0">
            <a:spAutoFit/>
          </a:bodyPr>
          <a:lstStyle/>
          <a:p>
            <a:r>
              <a:rPr lang="en-US" dirty="0"/>
              <a:t>56 embalmers</a:t>
            </a:r>
          </a:p>
          <a:p>
            <a:r>
              <a:rPr lang="en-US" dirty="0">
                <a:solidFill>
                  <a:srgbClr val="FF0000"/>
                </a:solidFill>
              </a:rPr>
              <a:t>21%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345724" y="327135"/>
            <a:ext cx="8229600" cy="548713"/>
          </a:xfrm>
        </p:spPr>
        <p:txBody>
          <a:bodyPr>
            <a:noAutofit/>
          </a:bodyPr>
          <a:lstStyle/>
          <a:p>
            <a:r>
              <a:rPr lang="en-GB" dirty="0"/>
              <a:t>Q7: What percentage of the corpses in Year 2023 that you have embalmed have had the micro-clotting/”coffee grounds”/”dirty blood”?</a:t>
            </a:r>
            <a:endParaRPr dirty="0"/>
          </a:p>
        </p:txBody>
      </p:sp>
      <p:graphicFrame>
        <p:nvGraphicFramePr>
          <p:cNvPr id="4" name="Chart Placeholder"/>
          <p:cNvGraphicFramePr>
            <a:graphicFrameLocks noGrp="1"/>
          </p:cNvGraphicFramePr>
          <p:nvPr>
            <p:extLst>
              <p:ext uri="{D42A27DB-BD31-4B8C-83A1-F6EECF244321}">
                <p14:modId xmlns:p14="http://schemas.microsoft.com/office/powerpoint/2010/main" val="3345821494"/>
              </p:ext>
            </p:extLst>
          </p:nvPr>
        </p:nvGraphicFramePr>
        <p:xfrm>
          <a:off x="675861" y="1247352"/>
          <a:ext cx="6998677" cy="356901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2D41CB9B-4263-FC81-6697-E0F7EED77F2F}"/>
              </a:ext>
            </a:extLst>
          </p:cNvPr>
          <p:cNvSpPr txBox="1"/>
          <p:nvPr/>
        </p:nvSpPr>
        <p:spPr>
          <a:xfrm>
            <a:off x="3419060" y="1311965"/>
            <a:ext cx="1677062" cy="400110"/>
          </a:xfrm>
          <a:prstGeom prst="rect">
            <a:avLst/>
          </a:prstGeom>
          <a:noFill/>
        </p:spPr>
        <p:txBody>
          <a:bodyPr wrap="none" rtlCol="0">
            <a:spAutoFit/>
          </a:bodyPr>
          <a:lstStyle/>
          <a:p>
            <a:r>
              <a:rPr lang="en-US" sz="2000" dirty="0">
                <a:latin typeface="+mj-lt"/>
              </a:rPr>
              <a:t>49 embalmers</a:t>
            </a:r>
          </a:p>
        </p:txBody>
      </p:sp>
      <p:sp>
        <p:nvSpPr>
          <p:cNvPr id="6" name="TextBox 5">
            <a:extLst>
              <a:ext uri="{FF2B5EF4-FFF2-40B4-BE49-F238E27FC236}">
                <a16:creationId xmlns:a16="http://schemas.microsoft.com/office/drawing/2014/main" id="{58B96D79-32D9-4A83-2A5F-76F6C20CAB9F}"/>
              </a:ext>
            </a:extLst>
          </p:cNvPr>
          <p:cNvSpPr txBox="1"/>
          <p:nvPr/>
        </p:nvSpPr>
        <p:spPr>
          <a:xfrm>
            <a:off x="4572000" y="1820849"/>
            <a:ext cx="574196" cy="400110"/>
          </a:xfrm>
          <a:prstGeom prst="rect">
            <a:avLst/>
          </a:prstGeom>
          <a:noFill/>
        </p:spPr>
        <p:txBody>
          <a:bodyPr wrap="none" rtlCol="0">
            <a:spAutoFit/>
          </a:bodyPr>
          <a:lstStyle/>
          <a:p>
            <a:r>
              <a:rPr lang="en-US" sz="2000" dirty="0">
                <a:latin typeface="+mj-lt"/>
              </a:rPr>
              <a:t>106</a:t>
            </a:r>
          </a:p>
        </p:txBody>
      </p:sp>
      <p:sp>
        <p:nvSpPr>
          <p:cNvPr id="7" name="TextBox 6">
            <a:extLst>
              <a:ext uri="{FF2B5EF4-FFF2-40B4-BE49-F238E27FC236}">
                <a16:creationId xmlns:a16="http://schemas.microsoft.com/office/drawing/2014/main" id="{D3F87EC6-A508-8AD3-1AFE-EF2045E90B46}"/>
              </a:ext>
            </a:extLst>
          </p:cNvPr>
          <p:cNvSpPr txBox="1"/>
          <p:nvPr/>
        </p:nvSpPr>
        <p:spPr>
          <a:xfrm>
            <a:off x="5612326" y="1778023"/>
            <a:ext cx="2807179" cy="646331"/>
          </a:xfrm>
          <a:prstGeom prst="rect">
            <a:avLst/>
          </a:prstGeom>
          <a:noFill/>
        </p:spPr>
        <p:txBody>
          <a:bodyPr wrap="none" rtlCol="0">
            <a:spAutoFit/>
          </a:bodyPr>
          <a:lstStyle/>
          <a:p>
            <a:r>
              <a:rPr lang="en-US" b="1" dirty="0">
                <a:solidFill>
                  <a:srgbClr val="FF0000"/>
                </a:solidFill>
              </a:rPr>
              <a:t>AVG. = 25% of Corpses </a:t>
            </a:r>
          </a:p>
          <a:p>
            <a:r>
              <a:rPr lang="en-US" b="1" dirty="0">
                <a:solidFill>
                  <a:srgbClr val="FF0000"/>
                </a:solidFill>
              </a:rPr>
              <a:t>	in 2023</a:t>
            </a:r>
          </a:p>
        </p:txBody>
      </p:sp>
      <p:sp>
        <p:nvSpPr>
          <p:cNvPr id="8" name="TextBox 7">
            <a:extLst>
              <a:ext uri="{FF2B5EF4-FFF2-40B4-BE49-F238E27FC236}">
                <a16:creationId xmlns:a16="http://schemas.microsoft.com/office/drawing/2014/main" id="{66208680-A186-6533-E9CA-B2152A285B86}"/>
              </a:ext>
            </a:extLst>
          </p:cNvPr>
          <p:cNvSpPr txBox="1"/>
          <p:nvPr/>
        </p:nvSpPr>
        <p:spPr>
          <a:xfrm>
            <a:off x="5375082" y="3013544"/>
            <a:ext cx="3281668" cy="923330"/>
          </a:xfrm>
          <a:prstGeom prst="rect">
            <a:avLst/>
          </a:prstGeom>
          <a:noFill/>
        </p:spPr>
        <p:txBody>
          <a:bodyPr wrap="none" rtlCol="0">
            <a:spAutoFit/>
          </a:bodyPr>
          <a:lstStyle/>
          <a:p>
            <a:r>
              <a:rPr lang="en-US" dirty="0"/>
              <a:t>Note:  Embalmers saw in &lt;5%</a:t>
            </a:r>
          </a:p>
          <a:p>
            <a:r>
              <a:rPr lang="en-US" dirty="0"/>
              <a:t>of Corpses Prior to Covid and</a:t>
            </a:r>
          </a:p>
          <a:p>
            <a:r>
              <a:rPr lang="en-US" dirty="0"/>
              <a:t>Covid Vaccines.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481818" y="250472"/>
            <a:ext cx="8229600" cy="548713"/>
          </a:xfrm>
        </p:spPr>
        <p:txBody>
          <a:bodyPr>
            <a:noAutofit/>
          </a:bodyPr>
          <a:lstStyle/>
          <a:p>
            <a:r>
              <a:rPr lang="en-GB" dirty="0"/>
              <a:t>Q8: What percentage of the corpses in Year 2023 that you have embalmed have had traditional “grape jelly” blood clots?</a:t>
            </a:r>
            <a:endParaRPr dirty="0"/>
          </a:p>
        </p:txBody>
      </p:sp>
      <p:graphicFrame>
        <p:nvGraphicFramePr>
          <p:cNvPr id="4" name="Chart Placeholder"/>
          <p:cNvGraphicFramePr>
            <a:graphicFrameLocks noGrp="1"/>
          </p:cNvGraphicFramePr>
          <p:nvPr>
            <p:extLst>
              <p:ext uri="{D42A27DB-BD31-4B8C-83A1-F6EECF244321}">
                <p14:modId xmlns:p14="http://schemas.microsoft.com/office/powerpoint/2010/main" val="4289597452"/>
              </p:ext>
            </p:extLst>
          </p:nvPr>
        </p:nvGraphicFramePr>
        <p:xfrm>
          <a:off x="620202" y="1168927"/>
          <a:ext cx="6998677" cy="356901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EBA9A9F4-6FA7-D9A4-E7F0-3DA4E1489FEE}"/>
              </a:ext>
            </a:extLst>
          </p:cNvPr>
          <p:cNvSpPr txBox="1"/>
          <p:nvPr/>
        </p:nvSpPr>
        <p:spPr>
          <a:xfrm>
            <a:off x="2711395" y="1327868"/>
            <a:ext cx="1677062" cy="400110"/>
          </a:xfrm>
          <a:prstGeom prst="rect">
            <a:avLst/>
          </a:prstGeom>
          <a:noFill/>
        </p:spPr>
        <p:txBody>
          <a:bodyPr wrap="none" rtlCol="0">
            <a:spAutoFit/>
          </a:bodyPr>
          <a:lstStyle/>
          <a:p>
            <a:r>
              <a:rPr lang="en-US" sz="2000" dirty="0">
                <a:latin typeface="+mj-lt"/>
              </a:rPr>
              <a:t>11 embalmers</a:t>
            </a:r>
          </a:p>
        </p:txBody>
      </p:sp>
      <p:sp>
        <p:nvSpPr>
          <p:cNvPr id="6" name="TextBox 5">
            <a:extLst>
              <a:ext uri="{FF2B5EF4-FFF2-40B4-BE49-F238E27FC236}">
                <a16:creationId xmlns:a16="http://schemas.microsoft.com/office/drawing/2014/main" id="{67EF09C2-D003-A885-175E-75427B2D459F}"/>
              </a:ext>
            </a:extLst>
          </p:cNvPr>
          <p:cNvSpPr txBox="1"/>
          <p:nvPr/>
        </p:nvSpPr>
        <p:spPr>
          <a:xfrm>
            <a:off x="5128592" y="2248584"/>
            <a:ext cx="2743059" cy="646331"/>
          </a:xfrm>
          <a:prstGeom prst="rect">
            <a:avLst/>
          </a:prstGeom>
          <a:noFill/>
        </p:spPr>
        <p:txBody>
          <a:bodyPr wrap="none" rtlCol="0">
            <a:spAutoFit/>
          </a:bodyPr>
          <a:lstStyle/>
          <a:p>
            <a:r>
              <a:rPr lang="en-US" b="1" dirty="0">
                <a:solidFill>
                  <a:srgbClr val="FF0000"/>
                </a:solidFill>
              </a:rPr>
              <a:t>AVG. = 40% of Corpses</a:t>
            </a:r>
          </a:p>
          <a:p>
            <a:r>
              <a:rPr lang="en-US" b="1" dirty="0">
                <a:solidFill>
                  <a:srgbClr val="FF0000"/>
                </a:solidFill>
              </a:rPr>
              <a:t>	in 2023</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457200" y="250472"/>
            <a:ext cx="8229600" cy="548713"/>
          </a:xfrm>
        </p:spPr>
        <p:txBody>
          <a:bodyPr>
            <a:noAutofit/>
          </a:bodyPr>
          <a:lstStyle/>
          <a:p>
            <a:r>
              <a:rPr lang="en-GB" dirty="0"/>
              <a:t>Q9: Prior to and including Year 2019, what percentage of the corpses that you embalmed had traditional “grape jelly” blood clots?</a:t>
            </a:r>
            <a:endParaRPr dirty="0"/>
          </a:p>
        </p:txBody>
      </p:sp>
      <p:graphicFrame>
        <p:nvGraphicFramePr>
          <p:cNvPr id="4" name="Chart Placeholder"/>
          <p:cNvGraphicFramePr>
            <a:graphicFrameLocks noGrp="1"/>
          </p:cNvGraphicFramePr>
          <p:nvPr>
            <p:extLst>
              <p:ext uri="{D42A27DB-BD31-4B8C-83A1-F6EECF244321}">
                <p14:modId xmlns:p14="http://schemas.microsoft.com/office/powerpoint/2010/main" val="3794413991"/>
              </p:ext>
            </p:extLst>
          </p:nvPr>
        </p:nvGraphicFramePr>
        <p:xfrm>
          <a:off x="198782" y="1176878"/>
          <a:ext cx="6998677" cy="356901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B3FEE9B3-695D-3169-2213-C70BB1157D88}"/>
              </a:ext>
            </a:extLst>
          </p:cNvPr>
          <p:cNvSpPr txBox="1"/>
          <p:nvPr/>
        </p:nvSpPr>
        <p:spPr>
          <a:xfrm>
            <a:off x="3434963" y="1319917"/>
            <a:ext cx="1677062" cy="400110"/>
          </a:xfrm>
          <a:prstGeom prst="rect">
            <a:avLst/>
          </a:prstGeom>
          <a:noFill/>
        </p:spPr>
        <p:txBody>
          <a:bodyPr wrap="none" rtlCol="0">
            <a:spAutoFit/>
          </a:bodyPr>
          <a:lstStyle/>
          <a:p>
            <a:r>
              <a:rPr lang="en-US" sz="2000" dirty="0">
                <a:latin typeface="+mj-lt"/>
              </a:rPr>
              <a:t>27 embalmers</a:t>
            </a:r>
          </a:p>
        </p:txBody>
      </p:sp>
      <p:sp>
        <p:nvSpPr>
          <p:cNvPr id="5" name="TextBox 4">
            <a:extLst>
              <a:ext uri="{FF2B5EF4-FFF2-40B4-BE49-F238E27FC236}">
                <a16:creationId xmlns:a16="http://schemas.microsoft.com/office/drawing/2014/main" id="{515C1414-86E8-C993-3031-7927FF502CF4}"/>
              </a:ext>
            </a:extLst>
          </p:cNvPr>
          <p:cNvSpPr txBox="1"/>
          <p:nvPr/>
        </p:nvSpPr>
        <p:spPr>
          <a:xfrm>
            <a:off x="3278510" y="1728388"/>
            <a:ext cx="441146" cy="369332"/>
          </a:xfrm>
          <a:prstGeom prst="rect">
            <a:avLst/>
          </a:prstGeom>
          <a:noFill/>
        </p:spPr>
        <p:txBody>
          <a:bodyPr wrap="none" rtlCol="0">
            <a:spAutoFit/>
          </a:bodyPr>
          <a:lstStyle/>
          <a:p>
            <a:r>
              <a:rPr lang="en-US" dirty="0"/>
              <a:t>12</a:t>
            </a:r>
          </a:p>
        </p:txBody>
      </p:sp>
      <p:sp>
        <p:nvSpPr>
          <p:cNvPr id="6" name="TextBox 5">
            <a:extLst>
              <a:ext uri="{FF2B5EF4-FFF2-40B4-BE49-F238E27FC236}">
                <a16:creationId xmlns:a16="http://schemas.microsoft.com/office/drawing/2014/main" id="{B371D575-5607-827A-673A-62311045696F}"/>
              </a:ext>
            </a:extLst>
          </p:cNvPr>
          <p:cNvSpPr txBox="1"/>
          <p:nvPr/>
        </p:nvSpPr>
        <p:spPr>
          <a:xfrm>
            <a:off x="4670879" y="2127451"/>
            <a:ext cx="569387" cy="369332"/>
          </a:xfrm>
          <a:prstGeom prst="rect">
            <a:avLst/>
          </a:prstGeom>
          <a:noFill/>
        </p:spPr>
        <p:txBody>
          <a:bodyPr wrap="none" rtlCol="0">
            <a:spAutoFit/>
          </a:bodyPr>
          <a:lstStyle/>
          <a:p>
            <a:r>
              <a:rPr lang="en-US" dirty="0"/>
              <a:t>101</a:t>
            </a:r>
          </a:p>
        </p:txBody>
      </p:sp>
      <p:sp>
        <p:nvSpPr>
          <p:cNvPr id="7" name="TextBox 6">
            <a:extLst>
              <a:ext uri="{FF2B5EF4-FFF2-40B4-BE49-F238E27FC236}">
                <a16:creationId xmlns:a16="http://schemas.microsoft.com/office/drawing/2014/main" id="{3D3C4365-4E73-94D4-835A-21FD25A459C0}"/>
              </a:ext>
            </a:extLst>
          </p:cNvPr>
          <p:cNvSpPr txBox="1"/>
          <p:nvPr/>
        </p:nvSpPr>
        <p:spPr>
          <a:xfrm>
            <a:off x="3804008" y="2592052"/>
            <a:ext cx="441146" cy="369332"/>
          </a:xfrm>
          <a:prstGeom prst="rect">
            <a:avLst/>
          </a:prstGeom>
          <a:noFill/>
        </p:spPr>
        <p:txBody>
          <a:bodyPr wrap="none" rtlCol="0">
            <a:spAutoFit/>
          </a:bodyPr>
          <a:lstStyle/>
          <a:p>
            <a:r>
              <a:rPr lang="en-US" dirty="0"/>
              <a:t>49</a:t>
            </a:r>
          </a:p>
        </p:txBody>
      </p:sp>
      <p:sp>
        <p:nvSpPr>
          <p:cNvPr id="8" name="TextBox 7">
            <a:extLst>
              <a:ext uri="{FF2B5EF4-FFF2-40B4-BE49-F238E27FC236}">
                <a16:creationId xmlns:a16="http://schemas.microsoft.com/office/drawing/2014/main" id="{1B24B1E0-8780-06B2-E38B-931AB1031D3F}"/>
              </a:ext>
            </a:extLst>
          </p:cNvPr>
          <p:cNvSpPr txBox="1"/>
          <p:nvPr/>
        </p:nvSpPr>
        <p:spPr>
          <a:xfrm>
            <a:off x="3635448" y="3016017"/>
            <a:ext cx="441146" cy="369332"/>
          </a:xfrm>
          <a:prstGeom prst="rect">
            <a:avLst/>
          </a:prstGeom>
          <a:noFill/>
        </p:spPr>
        <p:txBody>
          <a:bodyPr wrap="none" rtlCol="0">
            <a:spAutoFit/>
          </a:bodyPr>
          <a:lstStyle/>
          <a:p>
            <a:r>
              <a:rPr lang="en-US" dirty="0"/>
              <a:t>45</a:t>
            </a:r>
          </a:p>
        </p:txBody>
      </p:sp>
      <p:sp>
        <p:nvSpPr>
          <p:cNvPr id="9" name="TextBox 8">
            <a:extLst>
              <a:ext uri="{FF2B5EF4-FFF2-40B4-BE49-F238E27FC236}">
                <a16:creationId xmlns:a16="http://schemas.microsoft.com/office/drawing/2014/main" id="{EE29BB40-7E26-5BB4-40DA-C6B8A1CA0F59}"/>
              </a:ext>
            </a:extLst>
          </p:cNvPr>
          <p:cNvSpPr txBox="1"/>
          <p:nvPr/>
        </p:nvSpPr>
        <p:spPr>
          <a:xfrm>
            <a:off x="3370843" y="3439982"/>
            <a:ext cx="441146" cy="369332"/>
          </a:xfrm>
          <a:prstGeom prst="rect">
            <a:avLst/>
          </a:prstGeom>
          <a:noFill/>
        </p:spPr>
        <p:txBody>
          <a:bodyPr wrap="none" rtlCol="0">
            <a:spAutoFit/>
          </a:bodyPr>
          <a:lstStyle/>
          <a:p>
            <a:r>
              <a:rPr lang="en-US" dirty="0"/>
              <a:t>23</a:t>
            </a:r>
          </a:p>
        </p:txBody>
      </p:sp>
      <p:sp>
        <p:nvSpPr>
          <p:cNvPr id="10" name="TextBox 9">
            <a:extLst>
              <a:ext uri="{FF2B5EF4-FFF2-40B4-BE49-F238E27FC236}">
                <a16:creationId xmlns:a16="http://schemas.microsoft.com/office/drawing/2014/main" id="{BC2BD5D5-C241-30B5-9408-1B45551F425C}"/>
              </a:ext>
            </a:extLst>
          </p:cNvPr>
          <p:cNvSpPr txBox="1"/>
          <p:nvPr/>
        </p:nvSpPr>
        <p:spPr>
          <a:xfrm>
            <a:off x="3278510" y="3840450"/>
            <a:ext cx="1677062" cy="400110"/>
          </a:xfrm>
          <a:prstGeom prst="rect">
            <a:avLst/>
          </a:prstGeom>
          <a:noFill/>
        </p:spPr>
        <p:txBody>
          <a:bodyPr wrap="none" rtlCol="0">
            <a:spAutoFit/>
          </a:bodyPr>
          <a:lstStyle/>
          <a:p>
            <a:r>
              <a:rPr lang="en-US" sz="2000" dirty="0">
                <a:latin typeface="+mj-lt"/>
              </a:rPr>
              <a:t>12 embalmers</a:t>
            </a:r>
          </a:p>
        </p:txBody>
      </p:sp>
      <p:sp>
        <p:nvSpPr>
          <p:cNvPr id="11" name="TextBox 10">
            <a:extLst>
              <a:ext uri="{FF2B5EF4-FFF2-40B4-BE49-F238E27FC236}">
                <a16:creationId xmlns:a16="http://schemas.microsoft.com/office/drawing/2014/main" id="{B1A0860D-27A8-CBCE-ECE7-A2609F6F2120}"/>
              </a:ext>
            </a:extLst>
          </p:cNvPr>
          <p:cNvSpPr txBox="1"/>
          <p:nvPr/>
        </p:nvSpPr>
        <p:spPr>
          <a:xfrm>
            <a:off x="5939624" y="2186609"/>
            <a:ext cx="2704587" cy="923330"/>
          </a:xfrm>
          <a:prstGeom prst="rect">
            <a:avLst/>
          </a:prstGeom>
          <a:noFill/>
        </p:spPr>
        <p:txBody>
          <a:bodyPr wrap="none" rtlCol="0">
            <a:spAutoFit/>
          </a:bodyPr>
          <a:lstStyle/>
          <a:p>
            <a:r>
              <a:rPr lang="en-US" dirty="0"/>
              <a:t>AVG. = 30% of Corpses </a:t>
            </a:r>
          </a:p>
          <a:p>
            <a:r>
              <a:rPr lang="en-US" dirty="0"/>
              <a:t>Prior to Covid and</a:t>
            </a:r>
          </a:p>
          <a:p>
            <a:r>
              <a:rPr lang="en-US" dirty="0"/>
              <a:t>Covid Vaccines</a:t>
            </a:r>
          </a:p>
        </p:txBody>
      </p:sp>
    </p:spTree>
  </p:cSld>
  <p:clrMapOvr>
    <a:masterClrMapping/>
  </p:clrMapOvr>
</p:sld>
</file>

<file path=ppt/theme/theme1.xml><?xml version="1.0" encoding="utf-8"?>
<a:theme xmlns:a="http://schemas.openxmlformats.org/drawingml/2006/main" name="Data slides">
  <a:themeElements>
    <a:clrScheme name="Custom 93">
      <a:dk1>
        <a:srgbClr val="333333"/>
      </a:dk1>
      <a:lt1>
        <a:sysClr val="window" lastClr="FFFFFF"/>
      </a:lt1>
      <a:dk2>
        <a:srgbClr val="666666"/>
      </a:dk2>
      <a:lt2>
        <a:srgbClr val="EEECE1"/>
      </a:lt2>
      <a:accent1>
        <a:srgbClr val="00BF6F"/>
      </a:accent1>
      <a:accent2>
        <a:srgbClr val="507CB6"/>
      </a:accent2>
      <a:accent3>
        <a:srgbClr val="F9BE00"/>
      </a:accent3>
      <a:accent4>
        <a:srgbClr val="6BC8CD"/>
      </a:accent4>
      <a:accent5>
        <a:srgbClr val="EA854B"/>
      </a:accent5>
      <a:accent6>
        <a:srgbClr val="7D5E8F"/>
      </a:accent6>
      <a:hlink>
        <a:srgbClr val="31859C"/>
      </a:hlink>
      <a:folHlink>
        <a:srgbClr val="31859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465</TotalTime>
  <Words>789</Words>
  <Application>Microsoft Office PowerPoint</Application>
  <PresentationFormat>On-screen Show (16:9)</PresentationFormat>
  <Paragraphs>119</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Helvetica Neue</vt:lpstr>
      <vt:lpstr>Data slides</vt:lpstr>
      <vt:lpstr>PowerPoint Presentation</vt:lpstr>
      <vt:lpstr>Q2: How many years have you been an active embalmer?</vt:lpstr>
      <vt:lpstr>Q3: How many corpses do you personally embalm per year?</vt:lpstr>
      <vt:lpstr>Q4: Did you observe any large whitish “fibrous” structures/clots (as seen in photo above) in the corpses that you embalmed in Year 2023?</vt:lpstr>
      <vt:lpstr>Q5: What percentage of the corpses in the Year 2023 that you have embalmed have had the large whitish "fibrous" structures/clots? (Please select only one answer.)</vt:lpstr>
      <vt:lpstr>Q6: Did you observe any “micro-clotting” in the corpses that you embalmed in Year 2023, as evidenced by the appearance of “coffee grounds” or “dirty blood” in the drainage?</vt:lpstr>
      <vt:lpstr>Q7: What percentage of the corpses in Year 2023 that you have embalmed have had the micro-clotting/”coffee grounds”/”dirty blood”?</vt:lpstr>
      <vt:lpstr>Q8: What percentage of the corpses in Year 2023 that you have embalmed have had traditional “grape jelly” blood clots?</vt:lpstr>
      <vt:lpstr>Q9: Prior to and including Year 2019, what percentage of the corpses that you embalmed had traditional “grape jelly” blood clots?</vt:lpstr>
      <vt:lpstr>Q10: Did you embalm an increased number of infant deaths (i.e., miscarriages, fetal demises, stillborns, SIDS) in Year 2023 when compared to Years 2019 and prior?</vt:lpstr>
      <vt:lpstr>Q11: What was the percent increase in embalmings of infant deaths (i.e., miscarriages, fetal demises, stillborns, SIDS) in Year 2023 when compared to Years 2019 and prior?</vt:lpstr>
      <vt:lpstr>Q12: What age groups (CHECK ALL THAT APPLY) did you observe an increase in the number of clots (any type) in Year 2023 when compared to Years 2019 and prior? (Please check ALL age groups that apply. Please select “None” if you have not seen an increase in any age group.)</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Haviland</dc:creator>
  <cp:lastModifiedBy>Tom Haviland</cp:lastModifiedBy>
  <cp:revision>41</cp:revision>
  <dcterms:modified xsi:type="dcterms:W3CDTF">2024-01-08T21:00:59Z</dcterms:modified>
</cp:coreProperties>
</file>